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824" r:id="rId2"/>
    <p:sldId id="825" r:id="rId3"/>
    <p:sldId id="257" r:id="rId4"/>
    <p:sldId id="828" r:id="rId5"/>
    <p:sldId id="826" r:id="rId6"/>
    <p:sldId id="827" r:id="rId7"/>
    <p:sldId id="830" r:id="rId8"/>
    <p:sldId id="831" r:id="rId9"/>
    <p:sldId id="832" r:id="rId10"/>
    <p:sldId id="833" r:id="rId11"/>
    <p:sldId id="834" r:id="rId12"/>
    <p:sldId id="835" r:id="rId13"/>
    <p:sldId id="836" r:id="rId14"/>
    <p:sldId id="837" r:id="rId15"/>
    <p:sldId id="839" r:id="rId16"/>
    <p:sldId id="841" r:id="rId17"/>
    <p:sldId id="840" r:id="rId18"/>
    <p:sldId id="842" r:id="rId19"/>
    <p:sldId id="850" r:id="rId20"/>
    <p:sldId id="843" r:id="rId21"/>
    <p:sldId id="844" r:id="rId22"/>
    <p:sldId id="845" r:id="rId23"/>
    <p:sldId id="848" r:id="rId24"/>
    <p:sldId id="849" r:id="rId25"/>
    <p:sldId id="851" r:id="rId26"/>
    <p:sldId id="846" r:id="rId27"/>
    <p:sldId id="847" r:id="rId2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4A9F"/>
    <a:srgbClr val="FCF7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987" autoAdjust="0"/>
  </p:normalViewPr>
  <p:slideViewPr>
    <p:cSldViewPr snapToGrid="0" showGuides="1">
      <p:cViewPr varScale="1">
        <p:scale>
          <a:sx n="56" d="100"/>
          <a:sy n="56" d="100"/>
        </p:scale>
        <p:origin x="1000" y="44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6BBB15-6DB5-4AC5-88CC-4FED2D1F62C1}" type="datetimeFigureOut">
              <a:rPr lang="it-IT" smtClean="0"/>
              <a:t>15/09/2024</a:t>
            </a:fld>
            <a:endParaRPr lang="it-IT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it-IT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05339-E8A5-49E9-A320-DCD0761683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685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immagine diapositiva 1">
            <a:extLst>
              <a:ext uri="{FF2B5EF4-FFF2-40B4-BE49-F238E27FC236}">
                <a16:creationId xmlns:a16="http://schemas.microsoft.com/office/drawing/2014/main" id="{E9CD077F-71BC-02A5-9E0A-DB013D92F2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egnaposto note 2">
            <a:extLst>
              <a:ext uri="{FF2B5EF4-FFF2-40B4-BE49-F238E27FC236}">
                <a16:creationId xmlns:a16="http://schemas.microsoft.com/office/drawing/2014/main" id="{EE504B04-EDCB-2A0A-4273-5D1F52E60A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/>
          </a:p>
        </p:txBody>
      </p:sp>
      <p:sp>
        <p:nvSpPr>
          <p:cNvPr id="4100" name="Segnaposto numero diapositiva 3">
            <a:extLst>
              <a:ext uri="{FF2B5EF4-FFF2-40B4-BE49-F238E27FC236}">
                <a16:creationId xmlns:a16="http://schemas.microsoft.com/office/drawing/2014/main" id="{40C9EADC-902C-890F-4CED-11F56179F8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FFD6B99-01F9-4C7E-A712-A91AA3032383}" type="slidenum">
              <a:rPr lang="it-IT" altLang="it-IT" sz="1200" smtClean="0"/>
              <a:pPr/>
              <a:t>1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386495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immagine diapositiva 1">
            <a:extLst>
              <a:ext uri="{FF2B5EF4-FFF2-40B4-BE49-F238E27FC236}">
                <a16:creationId xmlns:a16="http://schemas.microsoft.com/office/drawing/2014/main" id="{E9CD077F-71BC-02A5-9E0A-DB013D92F2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egnaposto note 2">
            <a:extLst>
              <a:ext uri="{FF2B5EF4-FFF2-40B4-BE49-F238E27FC236}">
                <a16:creationId xmlns:a16="http://schemas.microsoft.com/office/drawing/2014/main" id="{EE504B04-EDCB-2A0A-4273-5D1F52E60A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/>
          </a:p>
        </p:txBody>
      </p:sp>
      <p:sp>
        <p:nvSpPr>
          <p:cNvPr id="4100" name="Segnaposto numero diapositiva 3">
            <a:extLst>
              <a:ext uri="{FF2B5EF4-FFF2-40B4-BE49-F238E27FC236}">
                <a16:creationId xmlns:a16="http://schemas.microsoft.com/office/drawing/2014/main" id="{40C9EADC-902C-890F-4CED-11F56179F8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FFD6B99-01F9-4C7E-A712-A91AA3032383}" type="slidenum">
              <a:rPr lang="it-IT" altLang="it-IT" sz="1200" smtClean="0"/>
              <a:pPr/>
              <a:t>2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360716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05339-E8A5-49E9-A320-DCD0761683EB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2677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05339-E8A5-49E9-A320-DCD0761683EB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38516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05339-E8A5-49E9-A320-DCD0761683EB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9417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05339-E8A5-49E9-A320-DCD0761683EB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7424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05339-E8A5-49E9-A320-DCD0761683EB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55563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05339-E8A5-49E9-A320-DCD0761683EB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63275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05339-E8A5-49E9-A320-DCD0761683EB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06922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05339-E8A5-49E9-A320-DCD0761683EB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98684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05339-E8A5-49E9-A320-DCD0761683EB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44696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05339-E8A5-49E9-A320-DCD0761683EB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75540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05339-E8A5-49E9-A320-DCD0761683EB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14726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05339-E8A5-49E9-A320-DCD0761683EB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36417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05339-E8A5-49E9-A320-DCD0761683EB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50657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05339-E8A5-49E9-A320-DCD0761683EB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74092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05339-E8A5-49E9-A320-DCD0761683EB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16451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05339-E8A5-49E9-A320-DCD0761683EB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17419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05339-E8A5-49E9-A320-DCD0761683EB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90333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05339-E8A5-49E9-A320-DCD0761683EB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94838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05339-E8A5-49E9-A320-DCD0761683EB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6864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05339-E8A5-49E9-A320-DCD0761683EB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99770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05339-E8A5-49E9-A320-DCD0761683EB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1798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58E5E8-D0AE-1C27-410B-1E06A01DAB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it-IT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A92082F-2285-771F-AB35-91E265E662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it-IT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5ACBE4-96CF-B8A7-71E7-9BEA063E3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5FE2D-B2F1-4CFD-8BC7-E3C997678313}" type="datetimeFigureOut">
              <a:rPr lang="it-IT" smtClean="0"/>
              <a:t>15/09/2024</a:t>
            </a:fld>
            <a:endParaRPr lang="it-IT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3653C9-0933-38EC-F478-FBADD4B42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3B5EAA-216D-DAF9-BFAA-B1D0D0103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C6B18-0EF1-4855-94CF-2B82AC28C7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931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FE104C-4F83-4853-35A2-13BA2F425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it-IT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84D559-3FBC-2C70-48DD-3193CAD60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it-IT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F34457-7480-9A08-FD44-65A24F827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5FE2D-B2F1-4CFD-8BC7-E3C997678313}" type="datetimeFigureOut">
              <a:rPr lang="it-IT" smtClean="0"/>
              <a:t>15/09/2024</a:t>
            </a:fld>
            <a:endParaRPr lang="it-IT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2ADA3F-05A0-B188-7877-1A9A9E51E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2703DC-E909-962D-E3E0-91601E845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C6B18-0EF1-4855-94CF-2B82AC28C7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3967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112831-47DB-436F-AB4C-A1B5429D6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it-IT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FAC3FC7-EFAA-5B75-C350-89128F8EB5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43C2D2-720D-D89E-2FE9-6F106E919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5FE2D-B2F1-4CFD-8BC7-E3C997678313}" type="datetimeFigureOut">
              <a:rPr lang="it-IT" smtClean="0"/>
              <a:t>15/09/2024</a:t>
            </a:fld>
            <a:endParaRPr lang="it-IT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E8955A5-C90D-0F52-B343-94EFC3447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963621-449A-5FF7-A36A-FB28C9F85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C6B18-0EF1-4855-94CF-2B82AC28C7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116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367482-2FCC-0142-1BDB-778F38E2A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it-IT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090321-7974-1D8F-DB9A-280373C42B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it-IT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8E9998-DAEB-41E6-1D75-840BB354B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it-IT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F6F697E-B259-7E91-A294-1F771DEB5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5FE2D-B2F1-4CFD-8BC7-E3C997678313}" type="datetimeFigureOut">
              <a:rPr lang="it-IT" smtClean="0"/>
              <a:t>15/09/2024</a:t>
            </a:fld>
            <a:endParaRPr lang="it-IT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F614DDD-D2D4-DCB6-3801-ABEAF72E5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E768E6-180A-C908-DC32-2CEACCCF0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C6B18-0EF1-4855-94CF-2B82AC28C7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2601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898E62-4BAF-68A0-BC10-E3F39A247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it-IT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C457E1F-86D9-1042-A945-BFCC340DF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E022211-5F8D-C580-2F2B-14EFF03BED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it-IT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99C82A1-10AD-FE69-050B-012539DE2F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3B163D2-C35F-7B17-5A54-26B02BAD66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it-IT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C4728BD-721A-AE64-3D7A-9B11C1D32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5FE2D-B2F1-4CFD-8BC7-E3C997678313}" type="datetimeFigureOut">
              <a:rPr lang="it-IT" smtClean="0"/>
              <a:t>15/09/2024</a:t>
            </a:fld>
            <a:endParaRPr lang="it-IT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F793771-509E-E38A-5528-6C479CEE2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384B67-55E2-D91E-DFA4-720E59CEA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C6B18-0EF1-4855-94CF-2B82AC28C7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8999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3F20E8-ACF7-0241-98D3-D6704E901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it-IT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BDB8482-32D1-9FE1-89CC-0574B43A9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5FE2D-B2F1-4CFD-8BC7-E3C997678313}" type="datetimeFigureOut">
              <a:rPr lang="it-IT" smtClean="0"/>
              <a:t>15/09/2024</a:t>
            </a:fld>
            <a:endParaRPr lang="it-IT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7E615C1-0F55-409B-F16C-626AC9D39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5813C3D-6427-94A9-48CD-E865CF101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C6B18-0EF1-4855-94CF-2B82AC28C7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8715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0F1C98C-8F87-A803-FDE1-244F200DF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5FE2D-B2F1-4CFD-8BC7-E3C997678313}" type="datetimeFigureOut">
              <a:rPr lang="it-IT" smtClean="0"/>
              <a:t>15/09/2024</a:t>
            </a:fld>
            <a:endParaRPr lang="it-IT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AD3DEF3-1FDF-5D47-72D2-4B8420BD5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AF0D6D-ABB4-46FC-E09D-663808CBB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C6B18-0EF1-4855-94CF-2B82AC28C7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179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29601-D9BB-91A0-071C-219F9786B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it-IT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DB687D-F8B5-64A9-1FE8-D85E79DFA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it-IT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3AE84A0-CD5A-DD7F-CC28-D7C0E5208C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0CF049-D0C9-5E8A-A4CF-7B49A11F2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5FE2D-B2F1-4CFD-8BC7-E3C997678313}" type="datetimeFigureOut">
              <a:rPr lang="it-IT" smtClean="0"/>
              <a:t>15/09/2024</a:t>
            </a:fld>
            <a:endParaRPr lang="it-IT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1CF02B-E835-5950-6A05-BBAA2DA9D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E46E9DD-A162-CC19-5444-40E1ECD8A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C6B18-0EF1-4855-94CF-2B82AC28C7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4425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C51566-8923-A1DE-5490-9D0DDBBC2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it-IT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5501245-C03F-EB67-14A4-0E46B586C1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AB4E513-AA21-B12A-6206-696C4267F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E85AD4F-3E84-46BF-7100-ECCB112DC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5FE2D-B2F1-4CFD-8BC7-E3C997678313}" type="datetimeFigureOut">
              <a:rPr lang="it-IT" smtClean="0"/>
              <a:t>15/09/2024</a:t>
            </a:fld>
            <a:endParaRPr lang="it-IT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418ABDE-B5DE-59C9-3EDA-9589E420A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2CC7C14-C9AA-79CC-CEC4-26D63D64E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C6B18-0EF1-4855-94CF-2B82AC28C7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3765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67716E-B129-F305-ADC7-949A22550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it-IT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462F945-62B7-1204-7464-EE1A774D6E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it-IT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A22E3C-A969-1523-B602-CEB584D5E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5FE2D-B2F1-4CFD-8BC7-E3C997678313}" type="datetimeFigureOut">
              <a:rPr lang="it-IT" smtClean="0"/>
              <a:t>15/09/2024</a:t>
            </a:fld>
            <a:endParaRPr lang="it-IT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837C40-7352-4F46-D834-3ECEF67A3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AF0739-B6D2-A1ED-AA27-1F40D9402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C6B18-0EF1-4855-94CF-2B82AC28C7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9899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A05DAEB-2B97-501E-CEB1-79AC298123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it-IT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12BAFCB-CEE3-01F6-9885-C1C1F586B2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it-IT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996BEE-E116-3CC8-6196-08294D3C4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5FE2D-B2F1-4CFD-8BC7-E3C997678313}" type="datetimeFigureOut">
              <a:rPr lang="it-IT" smtClean="0"/>
              <a:t>15/09/2024</a:t>
            </a:fld>
            <a:endParaRPr lang="it-IT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431536-0A08-ADB8-B5B0-E60BDB1A0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16DF80-A52E-095E-5719-86F40C8B3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C6B18-0EF1-4855-94CF-2B82AC28C7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3583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9FD3F51-B6BF-DFA7-C099-FCDB19D47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it-IT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9566C6C-9936-2F1D-320B-32A92EDCD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it-IT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AFB5B98-07A6-39D9-166B-7C7AA563AE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15FE2D-B2F1-4CFD-8BC7-E3C997678313}" type="datetimeFigureOut">
              <a:rPr lang="it-IT" smtClean="0"/>
              <a:t>15/09/2024</a:t>
            </a:fld>
            <a:endParaRPr lang="it-IT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4FFC1E-BF2E-383E-68AF-927108362B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F684FC-E2E6-33D5-C052-BB8988A8AF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7C6B18-0EF1-4855-94CF-2B82AC28C7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547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23DA02C-EF11-38B7-2CCA-CC60E39F5AC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31821" y="786809"/>
            <a:ext cx="4528358" cy="26421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4EA0102-A65B-6993-E419-57AE9A19AAB2}"/>
              </a:ext>
            </a:extLst>
          </p:cNvPr>
          <p:cNvSpPr txBox="1"/>
          <p:nvPr/>
        </p:nvSpPr>
        <p:spPr>
          <a:xfrm>
            <a:off x="297180" y="3944679"/>
            <a:ext cx="115557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rgbClr val="1E4A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Progetto scolastico per le scuole superiori</a:t>
            </a:r>
          </a:p>
          <a:p>
            <a:pPr algn="ctr"/>
            <a:endParaRPr lang="it-IT" sz="3600" dirty="0">
              <a:solidFill>
                <a:srgbClr val="1E4A9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sz="4800" b="1" i="1" dirty="0">
                <a:solidFill>
                  <a:srgbClr val="1E4A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Conoscere il </a:t>
            </a:r>
            <a:r>
              <a:rPr lang="it-IT" sz="4800" b="1" i="1" dirty="0" err="1">
                <a:solidFill>
                  <a:srgbClr val="1E4A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Biodistretto</a:t>
            </a:r>
            <a:r>
              <a:rPr lang="it-IT" sz="4800" b="1" i="1" dirty="0">
                <a:solidFill>
                  <a:srgbClr val="1E4A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Lago di Bolsena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2FC71F-B8BE-AAD2-0EB9-C0662B5BDE0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1E4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9198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23DA02C-EF11-38B7-2CCA-CC60E39F5AC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04175" y="588706"/>
            <a:ext cx="2983649" cy="17408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4EA0102-A65B-6993-E419-57AE9A19AAB2}"/>
              </a:ext>
            </a:extLst>
          </p:cNvPr>
          <p:cNvSpPr txBox="1"/>
          <p:nvPr/>
        </p:nvSpPr>
        <p:spPr>
          <a:xfrm>
            <a:off x="450111" y="3019646"/>
            <a:ext cx="11291776" cy="2752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rgbClr val="1E4A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3° anno</a:t>
            </a:r>
          </a:p>
          <a:p>
            <a:pPr algn="ctr"/>
            <a:endParaRPr lang="it-IT" sz="3600" b="1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0170" marR="269875" algn="ctr">
              <a:lnSpc>
                <a:spcPct val="107000"/>
              </a:lnSpc>
              <a:spcAft>
                <a:spcPts val="600"/>
              </a:spcAft>
            </a:pPr>
            <a:r>
              <a:rPr lang="it-IT" sz="4800" b="1" i="1" dirty="0">
                <a:solidFill>
                  <a:srgbClr val="1E4A9F"/>
                </a:solidFill>
                <a:effectLst/>
                <a:latin typeface="Plantin"/>
              </a:rPr>
              <a:t>Le problematiche ambientali nel territorio del Biodistretto Lago di Bolsena</a:t>
            </a:r>
            <a:endParaRPr lang="it-IT" sz="48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E0B7BD-30E2-4131-3CF5-E6CFD606767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1E4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7285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E6B1C61-2343-4CEF-EC5A-51A3E27100ED}"/>
              </a:ext>
            </a:extLst>
          </p:cNvPr>
          <p:cNvSpPr txBox="1"/>
          <p:nvPr/>
        </p:nvSpPr>
        <p:spPr>
          <a:xfrm>
            <a:off x="1046018" y="540326"/>
            <a:ext cx="10099963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i="1" dirty="0">
                <a:solidFill>
                  <a:srgbClr val="1E4A9F"/>
                </a:solidFill>
              </a:rPr>
              <a:t>Il degrado dell’ambiente e le sue cause</a:t>
            </a:r>
          </a:p>
          <a:p>
            <a:pPr algn="ctr"/>
            <a:endParaRPr lang="it-IT" sz="2400" b="1" dirty="0">
              <a:solidFill>
                <a:srgbClr val="1E4A9F"/>
              </a:solidFill>
            </a:endParaRPr>
          </a:p>
          <a:p>
            <a:r>
              <a:rPr lang="it-IT" sz="2400" b="1" dirty="0">
                <a:solidFill>
                  <a:srgbClr val="1E4A9F"/>
                </a:solidFill>
              </a:rPr>
              <a:t>Degrado dell’ambiente che </a:t>
            </a:r>
            <a:r>
              <a:rPr lang="it-IT" sz="2400" b="1" i="0" dirty="0">
                <a:solidFill>
                  <a:srgbClr val="1E4A9F"/>
                </a:solidFill>
                <a:effectLst/>
              </a:rPr>
              <a:t>minaccia i servizi ecosistemici indispensabili per l’umanità</a:t>
            </a:r>
            <a:endParaRPr lang="it-IT" sz="2400" b="1" dirty="0">
              <a:solidFill>
                <a:srgbClr val="1E4A9F"/>
              </a:solidFill>
            </a:endParaRPr>
          </a:p>
          <a:p>
            <a:endParaRPr lang="it-IT" dirty="0"/>
          </a:p>
          <a:p>
            <a:pPr marL="360000"/>
            <a:r>
              <a:rPr lang="it-IT" sz="2200" b="0" i="0" dirty="0">
                <a:solidFill>
                  <a:srgbClr val="1E4A9F"/>
                </a:solidFill>
                <a:effectLst/>
              </a:rPr>
              <a:t>• diminuzione e degrado delle risorse naturali;</a:t>
            </a:r>
          </a:p>
          <a:p>
            <a:pPr marL="360000"/>
            <a:r>
              <a:rPr lang="it-IT" sz="2200" b="0" i="0" dirty="0">
                <a:solidFill>
                  <a:srgbClr val="1E4A9F"/>
                </a:solidFill>
                <a:effectLst/>
              </a:rPr>
              <a:t>• crollo degli ecosistemi;</a:t>
            </a:r>
          </a:p>
          <a:p>
            <a:pPr marL="360000"/>
            <a:r>
              <a:rPr lang="it-IT" sz="2200" b="0" i="0" dirty="0">
                <a:solidFill>
                  <a:srgbClr val="1E4A9F"/>
                </a:solidFill>
                <a:effectLst/>
              </a:rPr>
              <a:t>• perdita di biodiversità.</a:t>
            </a:r>
            <a:r>
              <a:rPr lang="it-IT" sz="2200" dirty="0">
                <a:solidFill>
                  <a:srgbClr val="1E4A9F"/>
                </a:solidFill>
              </a:rPr>
              <a:t> </a:t>
            </a:r>
            <a:br>
              <a:rPr lang="it-IT" dirty="0"/>
            </a:br>
            <a:r>
              <a:rPr lang="it-IT" dirty="0"/>
              <a:t> </a:t>
            </a:r>
          </a:p>
          <a:p>
            <a:r>
              <a:rPr lang="it-IT" sz="2400" b="0" i="0" u="sng" dirty="0">
                <a:solidFill>
                  <a:srgbClr val="242021"/>
                </a:solidFill>
                <a:effectLst/>
              </a:rPr>
              <a:t>Principali cause:</a:t>
            </a:r>
          </a:p>
          <a:p>
            <a:pPr marL="360000"/>
            <a:r>
              <a:rPr lang="it-IT" sz="1800" b="0" i="0" dirty="0">
                <a:solidFill>
                  <a:srgbClr val="242021"/>
                </a:solidFill>
                <a:effectLst/>
              </a:rPr>
              <a:t>• </a:t>
            </a:r>
            <a:r>
              <a:rPr lang="it-IT" sz="2200" b="0" i="0" dirty="0">
                <a:solidFill>
                  <a:srgbClr val="242021"/>
                </a:solidFill>
                <a:effectLst/>
              </a:rPr>
              <a:t>perdita della natura (</a:t>
            </a:r>
            <a:r>
              <a:rPr lang="it-IT" sz="2200" b="1" i="1" dirty="0" err="1">
                <a:solidFill>
                  <a:srgbClr val="242021"/>
                </a:solidFill>
                <a:effectLst/>
              </a:rPr>
              <a:t>loss</a:t>
            </a:r>
            <a:r>
              <a:rPr lang="it-IT" sz="2200" b="1" i="1" dirty="0">
                <a:solidFill>
                  <a:srgbClr val="242021"/>
                </a:solidFill>
                <a:effectLst/>
              </a:rPr>
              <a:t> of nature</a:t>
            </a:r>
            <a:r>
              <a:rPr lang="it-IT" sz="2200" b="0" i="0" dirty="0">
                <a:solidFill>
                  <a:srgbClr val="242021"/>
                </a:solidFill>
                <a:effectLst/>
              </a:rPr>
              <a:t>) con distruzione e frammentazione degli habitat;</a:t>
            </a:r>
          </a:p>
          <a:p>
            <a:pPr marL="360000"/>
            <a:r>
              <a:rPr lang="it-IT" sz="2200" b="0" i="0" dirty="0">
                <a:solidFill>
                  <a:srgbClr val="242021"/>
                </a:solidFill>
                <a:effectLst/>
              </a:rPr>
              <a:t>• cambiamento climatico (CC);</a:t>
            </a:r>
          </a:p>
          <a:p>
            <a:pPr marL="360000"/>
            <a:r>
              <a:rPr lang="it-IT" sz="2200" b="0" i="0" dirty="0">
                <a:solidFill>
                  <a:srgbClr val="242021"/>
                </a:solidFill>
                <a:effectLst/>
              </a:rPr>
              <a:t>• inquinamento e produzione di rifiuti.</a:t>
            </a:r>
          </a:p>
          <a:p>
            <a:endParaRPr lang="it-IT" sz="1800" b="0" i="0" dirty="0">
              <a:solidFill>
                <a:srgbClr val="242021"/>
              </a:solidFill>
              <a:effectLst/>
            </a:endParaRPr>
          </a:p>
          <a:p>
            <a:r>
              <a:rPr lang="it-IT" sz="2200" dirty="0">
                <a:solidFill>
                  <a:srgbClr val="242021"/>
                </a:solidFill>
              </a:rPr>
              <a:t>… </a:t>
            </a:r>
            <a:r>
              <a:rPr lang="it-IT" sz="2200" b="0" i="0" dirty="0">
                <a:solidFill>
                  <a:srgbClr val="242021"/>
                </a:solidFill>
                <a:effectLst/>
              </a:rPr>
              <a:t>spesso sinergici, rafforzandosi a vicenda.</a:t>
            </a:r>
            <a:endParaRPr lang="it-IT" sz="2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56F627-423E-46E8-AC60-F03331F7969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1E4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C398499-3858-95E8-C206-41AC36A4C4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8614" y="1858327"/>
            <a:ext cx="3735705" cy="211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577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E6B1C61-2343-4CEF-EC5A-51A3E27100ED}"/>
              </a:ext>
            </a:extLst>
          </p:cNvPr>
          <p:cNvSpPr txBox="1"/>
          <p:nvPr/>
        </p:nvSpPr>
        <p:spPr>
          <a:xfrm>
            <a:off x="439189" y="319000"/>
            <a:ext cx="11573741" cy="6271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i="1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1 – Loss of nature</a:t>
            </a:r>
          </a:p>
          <a:p>
            <a:endParaRPr lang="it-IT" sz="1800" b="0" i="1" dirty="0">
              <a:solidFill>
                <a:srgbClr val="242021"/>
              </a:solidFill>
              <a:effectLst/>
              <a:latin typeface="Arial-ItalicMT"/>
            </a:endParaRPr>
          </a:p>
          <a:p>
            <a:pPr>
              <a:lnSpc>
                <a:spcPct val="108000"/>
              </a:lnSpc>
              <a:spcAft>
                <a:spcPts val="600"/>
              </a:spcAft>
            </a:pPr>
            <a:r>
              <a:rPr lang="it-IT" sz="2200" b="0" i="1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Loss of nature </a:t>
            </a:r>
            <a:r>
              <a:rPr lang="it-IT" sz="22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= perdita di naturalità dell’ambiente, degrado e distruzione di spazi naturali e intatti.</a:t>
            </a:r>
          </a:p>
          <a:p>
            <a:pPr>
              <a:lnSpc>
                <a:spcPct val="108000"/>
              </a:lnSpc>
              <a:spcAft>
                <a:spcPts val="600"/>
              </a:spcAft>
            </a:pPr>
            <a:r>
              <a:rPr lang="it-IT" sz="22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				degrado delle risorse naturali, degrado degli ecosistemi e dei loro servizi e diminuzione della biodiversità.</a:t>
            </a:r>
          </a:p>
          <a:p>
            <a:pPr>
              <a:lnSpc>
                <a:spcPct val="108000"/>
              </a:lnSpc>
              <a:spcAft>
                <a:spcPts val="600"/>
              </a:spcAft>
            </a:pPr>
            <a:r>
              <a:rPr lang="it-IT" sz="12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 </a:t>
            </a:r>
          </a:p>
          <a:p>
            <a:pPr>
              <a:lnSpc>
                <a:spcPct val="108000"/>
              </a:lnSpc>
              <a:spcAft>
                <a:spcPts val="600"/>
              </a:spcAft>
            </a:pPr>
            <a:endParaRPr lang="it-IT" sz="1200" dirty="0">
              <a:solidFill>
                <a:srgbClr val="242021"/>
              </a:solidFill>
              <a:latin typeface="Aptos" panose="020B0004020202020204" pitchFamily="34" charset="0"/>
            </a:endParaRPr>
          </a:p>
          <a:p>
            <a:pPr>
              <a:lnSpc>
                <a:spcPct val="108000"/>
              </a:lnSpc>
              <a:spcAft>
                <a:spcPts val="600"/>
              </a:spcAft>
            </a:pPr>
            <a:endParaRPr lang="it-IT" sz="1200" b="0" i="0" dirty="0">
              <a:solidFill>
                <a:srgbClr val="242021"/>
              </a:solidFill>
              <a:effectLst/>
              <a:latin typeface="Aptos" panose="020B0004020202020204" pitchFamily="34" charset="0"/>
            </a:endParaRPr>
          </a:p>
          <a:p>
            <a:pPr>
              <a:lnSpc>
                <a:spcPct val="108000"/>
              </a:lnSpc>
              <a:spcAft>
                <a:spcPts val="600"/>
              </a:spcAft>
            </a:pPr>
            <a:endParaRPr lang="it-IT" sz="1200" dirty="0">
              <a:solidFill>
                <a:srgbClr val="242021"/>
              </a:solidFill>
              <a:latin typeface="Aptos" panose="020B0004020202020204" pitchFamily="34" charset="0"/>
            </a:endParaRPr>
          </a:p>
          <a:p>
            <a:pPr>
              <a:lnSpc>
                <a:spcPct val="108000"/>
              </a:lnSpc>
              <a:spcAft>
                <a:spcPts val="600"/>
              </a:spcAft>
            </a:pPr>
            <a:endParaRPr lang="it-IT" sz="1200" b="0" i="0" dirty="0">
              <a:solidFill>
                <a:srgbClr val="242021"/>
              </a:solidFill>
              <a:effectLst/>
              <a:latin typeface="Aptos" panose="020B0004020202020204" pitchFamily="34" charset="0"/>
            </a:endParaRPr>
          </a:p>
          <a:p>
            <a:pPr>
              <a:lnSpc>
                <a:spcPct val="108000"/>
              </a:lnSpc>
              <a:spcAft>
                <a:spcPts val="600"/>
              </a:spcAft>
            </a:pPr>
            <a:r>
              <a:rPr lang="it-IT" sz="2200" b="0" i="1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Strategia dell’UE sulla biodiversità per il 2030:</a:t>
            </a:r>
          </a:p>
          <a:p>
            <a:pPr>
              <a:lnSpc>
                <a:spcPct val="108000"/>
              </a:lnSpc>
              <a:spcAft>
                <a:spcPts val="600"/>
              </a:spcAft>
            </a:pPr>
            <a:r>
              <a:rPr lang="it-IT" sz="2200" b="0" i="1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 «[…] Negli ultimi 40 anni la fauna selvatica del pianeta si è ridotta del 60 % a causa delle attività umane e quasi tre quarti della superficie terrestre è stata alterata: </a:t>
            </a:r>
            <a:r>
              <a:rPr lang="it-IT" sz="2200" b="1" i="1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la natura viene ristretta in un angolo sempre più piccolo</a:t>
            </a:r>
            <a:r>
              <a:rPr lang="it-IT" sz="22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».</a:t>
            </a:r>
          </a:p>
          <a:p>
            <a:pPr>
              <a:lnSpc>
                <a:spcPct val="108000"/>
              </a:lnSpc>
              <a:spcAft>
                <a:spcPts val="600"/>
              </a:spcAft>
            </a:pPr>
            <a:r>
              <a:rPr lang="it-IT" sz="22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Nell’UE </a:t>
            </a:r>
            <a:r>
              <a:rPr lang="it-IT" sz="2200" b="0" i="0" dirty="0">
                <a:solidFill>
                  <a:srgbClr val="FF0000"/>
                </a:solidFill>
                <a:effectLst/>
                <a:latin typeface="Aptos" panose="020B0004020202020204" pitchFamily="34" charset="0"/>
              </a:rPr>
              <a:t>solo il 15% </a:t>
            </a:r>
            <a:r>
              <a:rPr lang="it-IT" sz="22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degli ecosistemi è ancora in buon stato. </a:t>
            </a:r>
          </a:p>
          <a:p>
            <a:pPr>
              <a:lnSpc>
                <a:spcPct val="108000"/>
              </a:lnSpc>
              <a:spcAft>
                <a:spcPts val="600"/>
              </a:spcAft>
            </a:pPr>
            <a:r>
              <a:rPr lang="it-IT" sz="2200" b="0" i="0" dirty="0">
                <a:solidFill>
                  <a:srgbClr val="FF0000"/>
                </a:solidFill>
                <a:effectLst/>
                <a:latin typeface="Aptos" panose="020B0004020202020204" pitchFamily="34" charset="0"/>
              </a:rPr>
              <a:t>Il degrado globale continua tuttora senza segni di rallentamento.</a:t>
            </a:r>
            <a:r>
              <a:rPr lang="it-IT" sz="2200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735159-DA0D-6E63-B9F1-44911226D7E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noFill/>
          <a:ln w="38100">
            <a:solidFill>
              <a:srgbClr val="1E4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5" name="Connettore 2 4">
            <a:extLst>
              <a:ext uri="{FF2B5EF4-FFF2-40B4-BE49-F238E27FC236}">
                <a16:creationId xmlns:a16="http://schemas.microsoft.com/office/drawing/2014/main" id="{583CD86E-34DA-A73F-1527-3CAABBB11F68}"/>
              </a:ext>
            </a:extLst>
          </p:cNvPr>
          <p:cNvCxnSpPr/>
          <p:nvPr/>
        </p:nvCxnSpPr>
        <p:spPr>
          <a:xfrm>
            <a:off x="960120" y="2091690"/>
            <a:ext cx="3006090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magine 5">
            <a:extLst>
              <a:ext uri="{FF2B5EF4-FFF2-40B4-BE49-F238E27FC236}">
                <a16:creationId xmlns:a16="http://schemas.microsoft.com/office/drawing/2014/main" id="{390323EA-6254-FE3A-38B5-20C7FEF0F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8055" y="2358274"/>
            <a:ext cx="3322320" cy="2192655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9973813F-0AD2-4A8F-CEA4-9C233FC45DC8}"/>
              </a:ext>
            </a:extLst>
          </p:cNvPr>
          <p:cNvSpPr txBox="1"/>
          <p:nvPr/>
        </p:nvSpPr>
        <p:spPr>
          <a:xfrm>
            <a:off x="1524000" y="1747004"/>
            <a:ext cx="180594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conseguenze</a:t>
            </a:r>
          </a:p>
        </p:txBody>
      </p:sp>
    </p:spTree>
    <p:extLst>
      <p:ext uri="{BB962C8B-B14F-4D97-AF65-F5344CB8AC3E}">
        <p14:creationId xmlns:p14="http://schemas.microsoft.com/office/powerpoint/2010/main" val="816329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Photographie aérienne, carte, aérien&#10;&#10;Description générée automatiquement">
            <a:extLst>
              <a:ext uri="{FF2B5EF4-FFF2-40B4-BE49-F238E27FC236}">
                <a16:creationId xmlns:a16="http://schemas.microsoft.com/office/drawing/2014/main" id="{69712440-B6E0-D9FD-EF92-68414A790B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127" y="908575"/>
            <a:ext cx="9853890" cy="595701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0CF8677-CA6A-264C-7C45-AD800A7FC5B1}"/>
              </a:ext>
            </a:extLst>
          </p:cNvPr>
          <p:cNvSpPr txBox="1"/>
          <p:nvPr/>
        </p:nvSpPr>
        <p:spPr>
          <a:xfrm>
            <a:off x="1059873" y="194302"/>
            <a:ext cx="1051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1E4A9F"/>
                </a:solidFill>
              </a:rPr>
              <a:t>Loss of Nature: distruzione della naturalità  delle rive</a:t>
            </a:r>
            <a:endParaRPr lang="it-IT" sz="2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590BC7-51F3-79B8-AB4A-43F4DA16148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1E4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4985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plein air, ciel, eau, nuage&#10;&#10;Description générée automatiquement">
            <a:extLst>
              <a:ext uri="{FF2B5EF4-FFF2-40B4-BE49-F238E27FC236}">
                <a16:creationId xmlns:a16="http://schemas.microsoft.com/office/drawing/2014/main" id="{32452ED9-0D74-C0C7-1558-8472ADC466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09" y="1264305"/>
            <a:ext cx="5691708" cy="4222095"/>
          </a:xfrm>
          <a:prstGeom prst="rect">
            <a:avLst/>
          </a:prstGeom>
        </p:spPr>
      </p:pic>
      <p:pic>
        <p:nvPicPr>
          <p:cNvPr id="5" name="Image 4" descr="Une image contenant plein air, ciel, nuage, arbre&#10;&#10;Description générée automatiquement">
            <a:extLst>
              <a:ext uri="{FF2B5EF4-FFF2-40B4-BE49-F238E27FC236}">
                <a16:creationId xmlns:a16="http://schemas.microsoft.com/office/drawing/2014/main" id="{7886AA8F-B67C-6054-42F3-726217886E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062" y="1264305"/>
            <a:ext cx="5619169" cy="422209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D83A038-51CE-55C8-D068-462B9C743761}"/>
              </a:ext>
            </a:extLst>
          </p:cNvPr>
          <p:cNvSpPr txBox="1"/>
          <p:nvPr/>
        </p:nvSpPr>
        <p:spPr>
          <a:xfrm>
            <a:off x="554734" y="5873295"/>
            <a:ext cx="10284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1E4A9F"/>
                </a:solidFill>
              </a:rPr>
              <a:t>Lungolago di Montefiascone anni ‘50           Anno 2023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6521564-9FBB-EB2E-7135-B041C87DC7E7}"/>
              </a:ext>
            </a:extLst>
          </p:cNvPr>
          <p:cNvSpPr txBox="1"/>
          <p:nvPr/>
        </p:nvSpPr>
        <p:spPr>
          <a:xfrm>
            <a:off x="1059874" y="194302"/>
            <a:ext cx="1051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1E4A9F"/>
                </a:solidFill>
              </a:rPr>
              <a:t>Loss of Nature: distruzione della naturalità  delle rive</a:t>
            </a:r>
            <a:endParaRPr lang="it-IT" sz="28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33D352-6ECD-384D-B735-56A83F8EC36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1E4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7696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B27C3BA-DAF3-0A77-6883-552EC6EE973E}"/>
              </a:ext>
            </a:extLst>
          </p:cNvPr>
          <p:cNvSpPr txBox="1"/>
          <p:nvPr/>
        </p:nvSpPr>
        <p:spPr>
          <a:xfrm>
            <a:off x="1059873" y="194302"/>
            <a:ext cx="1051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1E4A9F"/>
                </a:solidFill>
              </a:rPr>
              <a:t>Loss of Nature: sottrazione di suolo agricolo e habitat</a:t>
            </a:r>
            <a:endParaRPr lang="it-IT" sz="2800" dirty="0"/>
          </a:p>
        </p:txBody>
      </p:sp>
      <p:pic>
        <p:nvPicPr>
          <p:cNvPr id="4" name="Image 3" descr="Une image contenant bâtiment, cellule solaire, gratte-ciel, ciel&#10;&#10;Description générée automatiquement">
            <a:extLst>
              <a:ext uri="{FF2B5EF4-FFF2-40B4-BE49-F238E27FC236}">
                <a16:creationId xmlns:a16="http://schemas.microsoft.com/office/drawing/2014/main" id="{10CEBEB2-5601-900A-FCF0-794852F3EA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24" y="911824"/>
            <a:ext cx="5486197" cy="569954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9B6032F-1690-E14A-8E17-BD4F8BC210ED}"/>
              </a:ext>
            </a:extLst>
          </p:cNvPr>
          <p:cNvSpPr txBox="1"/>
          <p:nvPr/>
        </p:nvSpPr>
        <p:spPr>
          <a:xfrm>
            <a:off x="6316980" y="815551"/>
            <a:ext cx="5486195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i="1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Distruggere la Terra per salvare la Terra? </a:t>
            </a:r>
          </a:p>
          <a:p>
            <a:endParaRPr lang="it-IT" sz="2000" b="1" i="1" dirty="0">
              <a:solidFill>
                <a:srgbClr val="1E4A9F"/>
              </a:solidFill>
              <a:latin typeface="Aptos" panose="020B0004020202020204" pitchFamily="34" charset="0"/>
            </a:endParaRPr>
          </a:p>
          <a:p>
            <a:r>
              <a:rPr lang="it-IT" sz="2200" b="0" i="1" dirty="0">
                <a:solidFill>
                  <a:srgbClr val="242021"/>
                </a:solidFill>
                <a:effectLst/>
                <a:latin typeface="Calibri-Italic"/>
              </a:rPr>
              <a:t>Estesi campi di pannelli fotovoltaici a terra su suolo agricolo producono energia rinnovabile per combattere il Cambiamento Climatico.</a:t>
            </a:r>
          </a:p>
          <a:p>
            <a:endParaRPr lang="it-IT" sz="2200" b="0" i="1" dirty="0">
              <a:solidFill>
                <a:srgbClr val="242021"/>
              </a:solidFill>
              <a:effectLst/>
              <a:latin typeface="Calibri-Italic"/>
            </a:endParaRPr>
          </a:p>
          <a:p>
            <a:r>
              <a:rPr lang="it-IT" sz="2200" b="1" i="1" dirty="0">
                <a:solidFill>
                  <a:srgbClr val="FF0000"/>
                </a:solidFill>
                <a:latin typeface="Calibri-Italic"/>
              </a:rPr>
              <a:t>Però:</a:t>
            </a:r>
            <a:r>
              <a:rPr lang="it-IT" sz="2200" i="1" dirty="0">
                <a:solidFill>
                  <a:srgbClr val="242021"/>
                </a:solidFill>
                <a:latin typeface="Calibri-Italic"/>
              </a:rPr>
              <a:t> </a:t>
            </a:r>
            <a:r>
              <a:rPr lang="it-IT" sz="2200" b="0" i="1" dirty="0">
                <a:solidFill>
                  <a:srgbClr val="242021"/>
                </a:solidFill>
                <a:effectLst/>
                <a:latin typeface="Calibri-Italic"/>
              </a:rPr>
              <a:t>enorme perdita di spazi naturali, di biodiversità e di suolo fertile danneggiando flora e fauna.</a:t>
            </a:r>
          </a:p>
          <a:p>
            <a:endParaRPr lang="it-IT" sz="2200" b="0" i="1" dirty="0">
              <a:solidFill>
                <a:srgbClr val="242021"/>
              </a:solidFill>
              <a:effectLst/>
              <a:latin typeface="Calibri-Italic"/>
            </a:endParaRPr>
          </a:p>
          <a:p>
            <a:r>
              <a:rPr lang="it-IT" sz="2200" i="1" dirty="0">
                <a:solidFill>
                  <a:srgbClr val="242021"/>
                </a:solidFill>
                <a:latin typeface="Calibri-Italic"/>
              </a:rPr>
              <a:t>È obbligatorio</a:t>
            </a:r>
            <a:r>
              <a:rPr lang="it-IT" sz="2200" b="0" i="1" dirty="0">
                <a:solidFill>
                  <a:srgbClr val="242021"/>
                </a:solidFill>
                <a:effectLst/>
                <a:latin typeface="Calibri-Italic"/>
              </a:rPr>
              <a:t> ricorrere ad </a:t>
            </a:r>
            <a:r>
              <a:rPr lang="it-IT" sz="2200" b="1" i="1" dirty="0">
                <a:solidFill>
                  <a:srgbClr val="FF0000"/>
                </a:solidFill>
                <a:effectLst/>
                <a:latin typeface="Calibri-Italic"/>
              </a:rPr>
              <a:t>alternative </a:t>
            </a:r>
            <a:r>
              <a:rPr lang="it-IT" sz="2200" b="0" i="1" dirty="0">
                <a:solidFill>
                  <a:srgbClr val="242021"/>
                </a:solidFill>
                <a:effectLst/>
                <a:latin typeface="Calibri-Italic"/>
              </a:rPr>
              <a:t>sostenibili:</a:t>
            </a:r>
          </a:p>
          <a:p>
            <a:pPr marL="288000" indent="-288000">
              <a:buFontTx/>
              <a:buChar char="-"/>
            </a:pPr>
            <a:r>
              <a:rPr lang="it-IT" sz="2200" i="1" u="sng" dirty="0">
                <a:solidFill>
                  <a:srgbClr val="242021"/>
                </a:solidFill>
                <a:latin typeface="Calibri-Italic"/>
              </a:rPr>
              <a:t>comunità energetiche</a:t>
            </a:r>
            <a:r>
              <a:rPr lang="it-IT" sz="2200" i="1" dirty="0">
                <a:solidFill>
                  <a:srgbClr val="242021"/>
                </a:solidFill>
                <a:latin typeface="Calibri-Italic"/>
              </a:rPr>
              <a:t> su scala locale;</a:t>
            </a:r>
            <a:endParaRPr lang="it-IT" sz="2200" b="0" i="1" dirty="0">
              <a:solidFill>
                <a:srgbClr val="242021"/>
              </a:solidFill>
              <a:effectLst/>
              <a:latin typeface="Calibri-Italic"/>
            </a:endParaRPr>
          </a:p>
          <a:p>
            <a:pPr marL="288000" indent="-288000">
              <a:buFontTx/>
              <a:buChar char="-"/>
            </a:pPr>
            <a:r>
              <a:rPr lang="it-IT" sz="2200" b="0" i="1" u="sng" dirty="0">
                <a:solidFill>
                  <a:srgbClr val="242021"/>
                </a:solidFill>
                <a:effectLst/>
                <a:latin typeface="Calibri-Italic"/>
              </a:rPr>
              <a:t>fotovoltaico su tetti</a:t>
            </a:r>
            <a:r>
              <a:rPr lang="it-IT" sz="2200" b="0" i="1" dirty="0">
                <a:solidFill>
                  <a:srgbClr val="242021"/>
                </a:solidFill>
                <a:effectLst/>
                <a:latin typeface="Calibri-Italic"/>
              </a:rPr>
              <a:t>, su superfici industriali e commerciali e/o già impermeabilizzate;</a:t>
            </a:r>
          </a:p>
          <a:p>
            <a:pPr marL="288000" indent="-288000">
              <a:buFontTx/>
              <a:buChar char="-"/>
            </a:pPr>
            <a:r>
              <a:rPr lang="it-IT" sz="2200" b="0" i="1" u="sng" dirty="0">
                <a:solidFill>
                  <a:srgbClr val="242021"/>
                </a:solidFill>
                <a:effectLst/>
                <a:latin typeface="Calibri-Italic"/>
              </a:rPr>
              <a:t>eolico su piattaforme galleggianti nel mare</a:t>
            </a:r>
            <a:r>
              <a:rPr lang="it-IT" sz="2200" b="0" i="1" dirty="0">
                <a:solidFill>
                  <a:srgbClr val="242021"/>
                </a:solidFill>
                <a:effectLst/>
                <a:latin typeface="Calibri-Italic"/>
              </a:rPr>
              <a:t>.</a:t>
            </a:r>
            <a:r>
              <a:rPr lang="it-IT" sz="2200" dirty="0"/>
              <a:t> </a:t>
            </a:r>
            <a:br>
              <a:rPr lang="it-IT" dirty="0"/>
            </a:br>
            <a:endParaRPr lang="it-IT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32C64F-4EDC-B3F4-3673-0EC5818176E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1E4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8418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33AC41D-5987-4682-FC9A-53938D458B7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1E4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F50ED52-4220-3461-A6E6-A65B23F2D41B}"/>
              </a:ext>
            </a:extLst>
          </p:cNvPr>
          <p:cNvSpPr txBox="1"/>
          <p:nvPr/>
        </p:nvSpPr>
        <p:spPr>
          <a:xfrm>
            <a:off x="1059873" y="194302"/>
            <a:ext cx="1051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1E4A9F"/>
                </a:solidFill>
              </a:rPr>
              <a:t>Loss of Nature: urbanizzazione del territorio</a:t>
            </a:r>
            <a:endParaRPr lang="it-IT" sz="2800" dirty="0"/>
          </a:p>
        </p:txBody>
      </p:sp>
      <p:pic>
        <p:nvPicPr>
          <p:cNvPr id="9" name="Image 8" descr="Une image contenant texte, carte, Plan&#10;&#10;Description générée automatiquement">
            <a:extLst>
              <a:ext uri="{FF2B5EF4-FFF2-40B4-BE49-F238E27FC236}">
                <a16:creationId xmlns:a16="http://schemas.microsoft.com/office/drawing/2014/main" id="{A25D49F1-0545-5D2A-A7FB-FF9701843D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256" y="822094"/>
            <a:ext cx="8710744" cy="6024563"/>
          </a:xfrm>
          <a:prstGeom prst="rect">
            <a:avLst/>
          </a:prstGeom>
        </p:spPr>
      </p:pic>
      <p:sp>
        <p:nvSpPr>
          <p:cNvPr id="10" name="Arc 9">
            <a:extLst>
              <a:ext uri="{FF2B5EF4-FFF2-40B4-BE49-F238E27FC236}">
                <a16:creationId xmlns:a16="http://schemas.microsoft.com/office/drawing/2014/main" id="{EF6C5276-94A9-FCC7-CE21-43093988C39E}"/>
              </a:ext>
            </a:extLst>
          </p:cNvPr>
          <p:cNvSpPr/>
          <p:nvPr/>
        </p:nvSpPr>
        <p:spPr>
          <a:xfrm rot="8563800">
            <a:off x="10430799" y="2042319"/>
            <a:ext cx="1634719" cy="1609576"/>
          </a:xfrm>
          <a:prstGeom prst="arc">
            <a:avLst>
              <a:gd name="adj1" fmla="val 13999557"/>
              <a:gd name="adj2" fmla="val 2345980"/>
            </a:avLst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C67D54-8440-20ED-69B4-2A85BFD97F53}"/>
              </a:ext>
            </a:extLst>
          </p:cNvPr>
          <p:cNvSpPr txBox="1"/>
          <p:nvPr/>
        </p:nvSpPr>
        <p:spPr>
          <a:xfrm>
            <a:off x="10719954" y="2347295"/>
            <a:ext cx="15690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C00000"/>
                </a:solidFill>
              </a:rPr>
              <a:t>Il borgo 100 anni fa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731C7B9A-43BB-348C-BD12-519199725506}"/>
              </a:ext>
            </a:extLst>
          </p:cNvPr>
          <p:cNvSpPr/>
          <p:nvPr/>
        </p:nvSpPr>
        <p:spPr>
          <a:xfrm>
            <a:off x="4083627" y="2347294"/>
            <a:ext cx="6296891" cy="279901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73B38AED-C35E-ED03-0DAE-3E6B0DDDD487}"/>
              </a:ext>
            </a:extLst>
          </p:cNvPr>
          <p:cNvSpPr/>
          <p:nvPr/>
        </p:nvSpPr>
        <p:spPr>
          <a:xfrm rot="5179995">
            <a:off x="3714026" y="3384798"/>
            <a:ext cx="249963" cy="71252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36A4B13-17A0-07DF-D222-F6002DADAB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8" y="2675171"/>
            <a:ext cx="3398146" cy="214325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90DE311-CEB5-0593-783D-2DBBA1E6000F}"/>
              </a:ext>
            </a:extLst>
          </p:cNvPr>
          <p:cNvSpPr txBox="1"/>
          <p:nvPr/>
        </p:nvSpPr>
        <p:spPr>
          <a:xfrm>
            <a:off x="6994963" y="4684640"/>
            <a:ext cx="2076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Capodimonte</a:t>
            </a:r>
          </a:p>
        </p:txBody>
      </p:sp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50BE0B13-ABE7-AD34-8574-FC03078D9639}"/>
              </a:ext>
            </a:extLst>
          </p:cNvPr>
          <p:cNvSpPr/>
          <p:nvPr/>
        </p:nvSpPr>
        <p:spPr>
          <a:xfrm rot="7657768">
            <a:off x="7765194" y="2073519"/>
            <a:ext cx="260327" cy="81831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11931D0-3796-C125-5710-27AA4CED9F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550" y="717522"/>
            <a:ext cx="1948294" cy="1652766"/>
          </a:xfrm>
          <a:prstGeom prst="rect">
            <a:avLst/>
          </a:prstGeom>
        </p:spPr>
      </p:pic>
      <p:sp>
        <p:nvSpPr>
          <p:cNvPr id="22" name="Flèche : bas 21">
            <a:extLst>
              <a:ext uri="{FF2B5EF4-FFF2-40B4-BE49-F238E27FC236}">
                <a16:creationId xmlns:a16="http://schemas.microsoft.com/office/drawing/2014/main" id="{099AACE5-F505-7C78-1B75-0730A4D3431F}"/>
              </a:ext>
            </a:extLst>
          </p:cNvPr>
          <p:cNvSpPr/>
          <p:nvPr/>
        </p:nvSpPr>
        <p:spPr>
          <a:xfrm rot="9032767">
            <a:off x="10198021" y="1884880"/>
            <a:ext cx="220690" cy="92173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BA8DE98-B3E4-7857-5E2A-D7141D05B3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503" y="172138"/>
            <a:ext cx="2275609" cy="170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929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0ADBB52-AC0D-E779-C049-EAF4CB775929}"/>
              </a:ext>
            </a:extLst>
          </p:cNvPr>
          <p:cNvSpPr txBox="1"/>
          <p:nvPr/>
        </p:nvSpPr>
        <p:spPr>
          <a:xfrm>
            <a:off x="1049482" y="748144"/>
            <a:ext cx="10307782" cy="4677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i="1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2 – Il Cambiamento Climatico</a:t>
            </a:r>
          </a:p>
          <a:p>
            <a:endParaRPr lang="it-IT" sz="1800" b="0" i="0" dirty="0">
              <a:solidFill>
                <a:srgbClr val="242021"/>
              </a:solidFill>
              <a:effectLst/>
              <a:latin typeface="ArialMT"/>
            </a:endParaRPr>
          </a:p>
          <a:p>
            <a:pPr>
              <a:lnSpc>
                <a:spcPct val="108000"/>
              </a:lnSpc>
              <a:spcAft>
                <a:spcPts val="600"/>
              </a:spcAft>
            </a:pPr>
            <a:r>
              <a:rPr lang="it-IT" sz="2200" i="1" dirty="0">
                <a:solidFill>
                  <a:srgbClr val="1E4A9F"/>
                </a:solidFill>
                <a:latin typeface="Aptos" panose="020B0004020202020204" pitchFamily="34" charset="0"/>
              </a:rPr>
              <a:t>s</a:t>
            </a:r>
            <a:r>
              <a:rPr lang="it-IT" sz="2200" b="0" i="1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convolge gli equilibri degli ecosistemi e li indebolisce. Inoltre altera</a:t>
            </a:r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FontTx/>
              <a:buChar char="-"/>
            </a:pPr>
            <a:r>
              <a:rPr lang="it-IT" sz="22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l’ambiente fisico (</a:t>
            </a:r>
            <a:r>
              <a:rPr lang="it-IT" sz="2200" b="0" i="1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le temperature, le precipitazioni, i venti, il microclima locale ...</a:t>
            </a:r>
            <a:r>
              <a:rPr lang="it-IT" sz="22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),</a:t>
            </a:r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FontTx/>
              <a:buChar char="-"/>
            </a:pPr>
            <a:r>
              <a:rPr lang="it-IT" sz="22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le risorse naturali e </a:t>
            </a:r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FontTx/>
              <a:buChar char="-"/>
            </a:pPr>
            <a:r>
              <a:rPr lang="it-IT" sz="22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i cicli vitali annuali. </a:t>
            </a:r>
          </a:p>
          <a:p>
            <a:pPr>
              <a:lnSpc>
                <a:spcPct val="108000"/>
              </a:lnSpc>
              <a:spcAft>
                <a:spcPts val="600"/>
              </a:spcAft>
            </a:pPr>
            <a:endParaRPr lang="it-IT" sz="2200" b="0" i="0" dirty="0">
              <a:solidFill>
                <a:srgbClr val="242021"/>
              </a:solidFill>
              <a:effectLst/>
              <a:latin typeface="Aptos" panose="020B0004020202020204" pitchFamily="34" charset="0"/>
            </a:endParaRPr>
          </a:p>
          <a:p>
            <a:pPr>
              <a:lnSpc>
                <a:spcPct val="108000"/>
              </a:lnSpc>
              <a:spcAft>
                <a:spcPts val="600"/>
              </a:spcAft>
            </a:pPr>
            <a:r>
              <a:rPr lang="it-IT" sz="22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Gli ecosistemi sono costretti ad adattare il loro funzionamento.</a:t>
            </a:r>
          </a:p>
          <a:p>
            <a:pPr>
              <a:lnSpc>
                <a:spcPct val="108000"/>
              </a:lnSpc>
              <a:spcAft>
                <a:spcPts val="600"/>
              </a:spcAft>
            </a:pPr>
            <a:r>
              <a:rPr lang="it-IT" sz="2200" dirty="0">
                <a:solidFill>
                  <a:srgbClr val="242021"/>
                </a:solidFill>
                <a:latin typeface="Aptos" panose="020B0004020202020204" pitchFamily="34" charset="0"/>
              </a:rPr>
              <a:t>Ciò </a:t>
            </a:r>
            <a:r>
              <a:rPr lang="it-IT" sz="22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può favorire alcune specie, mentre altre si trovano svantaggiate.</a:t>
            </a:r>
          </a:p>
          <a:p>
            <a:pPr>
              <a:lnSpc>
                <a:spcPct val="108000"/>
              </a:lnSpc>
              <a:spcAft>
                <a:spcPts val="600"/>
              </a:spcAft>
            </a:pPr>
            <a:r>
              <a:rPr lang="it-IT" sz="2200" dirty="0">
                <a:solidFill>
                  <a:srgbClr val="242021"/>
                </a:solidFill>
                <a:latin typeface="Aptos" panose="020B0004020202020204" pitchFamily="34" charset="0"/>
              </a:rPr>
              <a:t>Il Cambiamento Climatico colpisce</a:t>
            </a:r>
            <a:r>
              <a:rPr lang="it-IT" sz="22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 gli ecosistemi che sono già fragilizzati dalle azioni umane</a:t>
            </a:r>
            <a:r>
              <a:rPr lang="it-IT" sz="2200" dirty="0">
                <a:latin typeface="Aptos" panose="020B0004020202020204" pitchFamily="34" charset="0"/>
              </a:rPr>
              <a:t> non-sostenibili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1DD893-6A47-BFA6-938C-7A0365019AC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1E4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8950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97A21B18-36FD-E8B6-08BC-E507508CA6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245" y="1180905"/>
            <a:ext cx="7697755" cy="567709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0BC7CB0-06B4-D498-75CA-20903A0A721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1E4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D03F157-148D-924F-A2F5-1EDB21F34F60}"/>
              </a:ext>
            </a:extLst>
          </p:cNvPr>
          <p:cNvSpPr txBox="1"/>
          <p:nvPr/>
        </p:nvSpPr>
        <p:spPr>
          <a:xfrm>
            <a:off x="1039091" y="194302"/>
            <a:ext cx="10533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1E4A9F"/>
                </a:solidFill>
              </a:rPr>
              <a:t>Il Cambiamento Climatico (CC) minaccia la risorsa acqua</a:t>
            </a:r>
            <a:endParaRPr lang="it-IT" sz="28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4C23F9-BA25-76D8-069E-FEDCB14275E5}"/>
              </a:ext>
            </a:extLst>
          </p:cNvPr>
          <p:cNvSpPr/>
          <p:nvPr/>
        </p:nvSpPr>
        <p:spPr>
          <a:xfrm>
            <a:off x="10328564" y="5320145"/>
            <a:ext cx="1766454" cy="1444337"/>
          </a:xfrm>
          <a:prstGeom prst="rect">
            <a:avLst/>
          </a:prstGeom>
          <a:solidFill>
            <a:srgbClr val="FCF7EE"/>
          </a:solidFill>
          <a:ln>
            <a:solidFill>
              <a:srgbClr val="FCF7E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B5853A5-D8AE-78AB-1B3C-812DC833CC02}"/>
              </a:ext>
            </a:extLst>
          </p:cNvPr>
          <p:cNvSpPr txBox="1"/>
          <p:nvPr/>
        </p:nvSpPr>
        <p:spPr>
          <a:xfrm>
            <a:off x="10335490" y="4777846"/>
            <a:ext cx="18565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b="0" i="1" dirty="0">
                <a:solidFill>
                  <a:srgbClr val="242021"/>
                </a:solidFill>
                <a:effectLst/>
                <a:latin typeface="Calibri-Italic"/>
              </a:rPr>
              <a:t>Scarsità d’acqua nel 2050. Previsione del‐ l’IPCC, sesto rapporto (2022), TS, p. 75</a:t>
            </a:r>
            <a:r>
              <a:rPr lang="it-IT" dirty="0"/>
              <a:t> </a:t>
            </a:r>
            <a:br>
              <a:rPr lang="it-IT" dirty="0"/>
            </a:br>
            <a:endParaRPr lang="it-IT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B3E5731-3BC4-193A-5D28-706DAF1A5C27}"/>
              </a:ext>
            </a:extLst>
          </p:cNvPr>
          <p:cNvSpPr txBox="1"/>
          <p:nvPr/>
        </p:nvSpPr>
        <p:spPr>
          <a:xfrm>
            <a:off x="561109" y="1943100"/>
            <a:ext cx="3626427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È indispensabile </a:t>
            </a:r>
          </a:p>
          <a:p>
            <a:pPr marL="285750" indent="-285750">
              <a:buFontTx/>
              <a:buChar char="-"/>
            </a:pPr>
            <a:endParaRPr lang="it-IT" dirty="0"/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it-IT" sz="2200" i="1" dirty="0"/>
              <a:t>proteggere gli acquiferi,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it-IT" sz="2200" i="1" dirty="0"/>
              <a:t>limitare i consumi,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it-IT" sz="2200" i="1" dirty="0"/>
              <a:t>evitare sprechi,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it-IT" sz="2200" i="1" dirty="0"/>
              <a:t>favorire l’infiltrazione delle acque piovane,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it-IT" sz="2200" i="1" dirty="0"/>
              <a:t>(nel caso del Lago di Bolsena) regolare il deflusso dal Marta in modo responsabile.</a:t>
            </a:r>
          </a:p>
          <a:p>
            <a:pPr marL="285750" indent="-285750">
              <a:buFontTx/>
              <a:buChar char="-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35445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22B0BE-78F5-133A-8868-56B93A2B07AD}"/>
              </a:ext>
            </a:extLst>
          </p:cNvPr>
          <p:cNvSpPr txBox="1"/>
          <p:nvPr/>
        </p:nvSpPr>
        <p:spPr>
          <a:xfrm>
            <a:off x="1155122" y="816914"/>
            <a:ext cx="98817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/>
              <a:t>I monitoraggi dell’Associazione Lago di Bolsena evidenziano le tendenze tipiche: </a:t>
            </a:r>
          </a:p>
        </p:txBody>
      </p:sp>
      <p:pic>
        <p:nvPicPr>
          <p:cNvPr id="4" name="Image 3" descr="Une image contenant texte, ligne, diagramme, Tracé&#10;&#10;Description générée automatiquement">
            <a:extLst>
              <a:ext uri="{FF2B5EF4-FFF2-40B4-BE49-F238E27FC236}">
                <a16:creationId xmlns:a16="http://schemas.microsoft.com/office/drawing/2014/main" id="{33D19512-D893-1206-8E46-FEE299C3F0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459743"/>
            <a:ext cx="6016695" cy="4016266"/>
          </a:xfrm>
          <a:prstGeom prst="rect">
            <a:avLst/>
          </a:prstGeom>
        </p:spPr>
      </p:pic>
      <p:pic>
        <p:nvPicPr>
          <p:cNvPr id="6" name="Image 5" descr="Une image contenant texte, ligne, diagramme, Tracé&#10;&#10;Description générée automatiquement">
            <a:extLst>
              <a:ext uri="{FF2B5EF4-FFF2-40B4-BE49-F238E27FC236}">
                <a16:creationId xmlns:a16="http://schemas.microsoft.com/office/drawing/2014/main" id="{79A04756-09BA-21D6-631E-4991988AAC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378" y="1436735"/>
            <a:ext cx="5619112" cy="403927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699A9FD-09D2-5560-D690-D4FA7065D4F0}"/>
              </a:ext>
            </a:extLst>
          </p:cNvPr>
          <p:cNvSpPr txBox="1"/>
          <p:nvPr/>
        </p:nvSpPr>
        <p:spPr>
          <a:xfrm>
            <a:off x="618895" y="5616065"/>
            <a:ext cx="52889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b="0" i="1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Temperatura media annuale dello strato superficiale del Lago di Bolsena negli ultimi 20 anni. </a:t>
            </a:r>
          </a:p>
          <a:p>
            <a:r>
              <a:rPr lang="it-IT" sz="1800" b="0" i="1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In questo periodo si constata un aumento di circa 1.8 °C dovuto al Cambiamento Climatico</a:t>
            </a:r>
            <a:endParaRPr lang="it-IT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49FDD71-29A2-1AFD-814F-6D9B371BD0CF}"/>
              </a:ext>
            </a:extLst>
          </p:cNvPr>
          <p:cNvSpPr txBox="1"/>
          <p:nvPr/>
        </p:nvSpPr>
        <p:spPr>
          <a:xfrm>
            <a:off x="6613265" y="5616065"/>
            <a:ext cx="53305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b="0" i="1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Evoluzione della durata della stratificazione nel Lago negli ultimi vent’anni. </a:t>
            </a:r>
          </a:p>
          <a:p>
            <a:r>
              <a:rPr lang="it-IT" sz="1800" b="0" i="1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La durata aumenta ogni anno di circa 2 giorni.</a:t>
            </a:r>
            <a:r>
              <a:rPr lang="it-IT" dirty="0">
                <a:latin typeface="Aptos" panose="020B0004020202020204" pitchFamily="34" charset="0"/>
              </a:rPr>
              <a:t> </a:t>
            </a:r>
            <a:endParaRPr lang="it-IT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E6B10E-1BBF-8A25-F9D3-7D81EEF4EB9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1E4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A654D5C-52FC-D5B6-7998-233138532042}"/>
              </a:ext>
            </a:extLst>
          </p:cNvPr>
          <p:cNvSpPr txBox="1"/>
          <p:nvPr/>
        </p:nvSpPr>
        <p:spPr>
          <a:xfrm>
            <a:off x="1039091" y="194302"/>
            <a:ext cx="10533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1E4A9F"/>
                </a:solidFill>
              </a:rPr>
              <a:t>Il Cambiamento Climatico è reale per il Lago di Bolsena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262444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2B86DF8-A790-EF58-7CEE-37DE0CB11637}"/>
              </a:ext>
            </a:extLst>
          </p:cNvPr>
          <p:cNvSpPr txBox="1"/>
          <p:nvPr/>
        </p:nvSpPr>
        <p:spPr>
          <a:xfrm>
            <a:off x="1039090" y="1018309"/>
            <a:ext cx="10120745" cy="4639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8000"/>
              </a:lnSpc>
              <a:spcAft>
                <a:spcPts val="600"/>
              </a:spcAft>
            </a:pPr>
            <a:r>
              <a:rPr lang="it-IT" sz="2200" dirty="0">
                <a:solidFill>
                  <a:srgbClr val="1E4A9F"/>
                </a:solidFill>
                <a:latin typeface="Aptos" panose="020B0004020202020204" pitchFamily="34" charset="0"/>
              </a:rPr>
              <a:t>Riscontriamo nel nostro lago anche a</a:t>
            </a:r>
            <a:r>
              <a:rPr lang="it-IT" sz="22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ltri trend che si osservano globalmente:</a:t>
            </a:r>
          </a:p>
          <a:p>
            <a:pPr marL="285750" indent="-285750">
              <a:lnSpc>
                <a:spcPct val="108000"/>
              </a:lnSpc>
              <a:spcAft>
                <a:spcPts val="600"/>
              </a:spcAft>
              <a:buFontTx/>
              <a:buChar char="-"/>
            </a:pPr>
            <a:r>
              <a:rPr lang="it-IT" sz="22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diminuzione del contenuto di ossigeno negli strati profondi</a:t>
            </a:r>
          </a:p>
          <a:p>
            <a:pPr marL="285750" indent="-285750">
              <a:lnSpc>
                <a:spcPct val="108000"/>
              </a:lnSpc>
              <a:spcAft>
                <a:spcPts val="600"/>
              </a:spcAft>
              <a:buFontTx/>
              <a:buChar char="-"/>
            </a:pPr>
            <a:r>
              <a:rPr lang="it-IT" sz="22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accentuarsi dell’anossia sul </a:t>
            </a:r>
            <a:r>
              <a:rPr lang="it-IT" sz="2200" b="0" i="0" dirty="0" err="1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fondolago</a:t>
            </a:r>
            <a:r>
              <a:rPr lang="it-IT" sz="22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 </a:t>
            </a:r>
          </a:p>
          <a:p>
            <a:pPr marL="285750" indent="-285750">
              <a:lnSpc>
                <a:spcPct val="108000"/>
              </a:lnSpc>
              <a:spcAft>
                <a:spcPts val="600"/>
              </a:spcAft>
              <a:buFontTx/>
              <a:buChar char="-"/>
            </a:pPr>
            <a:r>
              <a:rPr lang="it-IT" sz="22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accelerazione dell’</a:t>
            </a:r>
            <a:r>
              <a:rPr lang="it-IT" sz="2200" b="1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eutrofizzazione</a:t>
            </a:r>
            <a:r>
              <a:rPr lang="it-IT" sz="22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 </a:t>
            </a:r>
          </a:p>
          <a:p>
            <a:pPr marL="285750" indent="-285750">
              <a:lnSpc>
                <a:spcPct val="108000"/>
              </a:lnSpc>
              <a:spcAft>
                <a:spcPts val="600"/>
              </a:spcAft>
              <a:buFontTx/>
              <a:buChar char="-"/>
            </a:pPr>
            <a:endParaRPr lang="it-IT" sz="2200" dirty="0">
              <a:solidFill>
                <a:srgbClr val="242021"/>
              </a:solidFill>
              <a:latin typeface="Aptos" panose="020B0004020202020204" pitchFamily="34" charset="0"/>
            </a:endParaRPr>
          </a:p>
          <a:p>
            <a:pPr>
              <a:lnSpc>
                <a:spcPct val="108000"/>
              </a:lnSpc>
              <a:spcAft>
                <a:spcPts val="600"/>
              </a:spcAft>
            </a:pPr>
            <a:r>
              <a:rPr lang="it-IT" sz="2200" dirty="0">
                <a:solidFill>
                  <a:srgbClr val="242021"/>
                </a:solidFill>
                <a:latin typeface="Aptos" panose="020B0004020202020204" pitchFamily="34" charset="0"/>
              </a:rPr>
              <a:t>Queste tendenze sono</a:t>
            </a:r>
            <a:r>
              <a:rPr lang="it-IT" sz="22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 attribuibili in parte al CC e in parte all’inquinamento del lago da sostanze nutrienti: due stress ambientali che agiscono in </a:t>
            </a:r>
            <a:r>
              <a:rPr lang="it-IT" sz="2200" b="0" i="0" u="sng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sinergia negativa</a:t>
            </a:r>
            <a:r>
              <a:rPr lang="it-IT" sz="22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.</a:t>
            </a:r>
          </a:p>
          <a:p>
            <a:pPr>
              <a:lnSpc>
                <a:spcPct val="108000"/>
              </a:lnSpc>
              <a:spcAft>
                <a:spcPts val="600"/>
              </a:spcAft>
            </a:pPr>
            <a:endParaRPr lang="it-IT" sz="2200" b="0" i="0" dirty="0">
              <a:solidFill>
                <a:srgbClr val="242021"/>
              </a:solidFill>
              <a:effectLst/>
              <a:latin typeface="Aptos" panose="020B0004020202020204" pitchFamily="34" charset="0"/>
            </a:endParaRPr>
          </a:p>
          <a:p>
            <a:pPr>
              <a:lnSpc>
                <a:spcPct val="108000"/>
              </a:lnSpc>
              <a:spcAft>
                <a:spcPts val="600"/>
              </a:spcAft>
            </a:pPr>
            <a:r>
              <a:rPr lang="it-IT" sz="22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Anche in questo caso, il CC colpisce un ecosistema, quello del lago, già messo a dura prova da anni di incuria, di inquinamento con nutrienti e sostanze fitosanitarie di sintesi, e di distruzione della sua naturalità.</a:t>
            </a:r>
            <a:r>
              <a:rPr lang="it-IT" sz="2200" dirty="0">
                <a:latin typeface="Aptos" panose="020B0004020202020204" pitchFamily="34" charset="0"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35511F-B205-7521-7344-72E3CE731B2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1E4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B20C341-7594-C694-ED66-2D0A1CC4632A}"/>
              </a:ext>
            </a:extLst>
          </p:cNvPr>
          <p:cNvSpPr txBox="1"/>
          <p:nvPr/>
        </p:nvSpPr>
        <p:spPr>
          <a:xfrm>
            <a:off x="1039091" y="194302"/>
            <a:ext cx="10533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1E4A9F"/>
                </a:solidFill>
              </a:rPr>
              <a:t>Il Cambiamento Climatico minaccia la salute del Lago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810274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F4292FB-63F8-9C3A-1CA4-86AD5E9A17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1E4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03475F7-9B24-2547-100D-53B43E688084}"/>
              </a:ext>
            </a:extLst>
          </p:cNvPr>
          <p:cNvSpPr txBox="1"/>
          <p:nvPr/>
        </p:nvSpPr>
        <p:spPr>
          <a:xfrm>
            <a:off x="811530" y="291538"/>
            <a:ext cx="1065276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i="1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3 – Inquinamento e Produzione di Rifiuti</a:t>
            </a:r>
          </a:p>
          <a:p>
            <a:endParaRPr lang="it-IT" sz="1800" b="0" i="0" dirty="0">
              <a:solidFill>
                <a:srgbClr val="242021"/>
              </a:solidFill>
              <a:effectLst/>
              <a:latin typeface="ArialMT"/>
            </a:endParaRPr>
          </a:p>
          <a:p>
            <a:pPr>
              <a:lnSpc>
                <a:spcPct val="108000"/>
              </a:lnSpc>
              <a:spcAft>
                <a:spcPts val="600"/>
              </a:spcAft>
            </a:pPr>
            <a:r>
              <a:rPr lang="it-IT" sz="22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La terza causa principale del degrado degli ecosistemi nel comprensorio del Biodistretto è </a:t>
            </a:r>
            <a:r>
              <a:rPr lang="it-IT" sz="2200" b="1" i="0" u="sng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l’inquinamento diffuso</a:t>
            </a:r>
            <a:r>
              <a:rPr lang="it-IT" sz="2200" b="1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it-IT" sz="22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dell’ambiente – soprattutto delle acque e del suolo – con </a:t>
            </a:r>
            <a:r>
              <a:rPr lang="it-IT" sz="2200" b="1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prodotti fitosanitari </a:t>
            </a:r>
            <a:r>
              <a:rPr lang="it-IT" sz="22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(PFS) di sintesi, con </a:t>
            </a:r>
            <a:r>
              <a:rPr lang="it-IT" sz="2200" b="1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sostanze nutrienti </a:t>
            </a:r>
            <a:r>
              <a:rPr lang="it-IT" sz="22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e con prodotti dell’industria umana come la </a:t>
            </a:r>
            <a:r>
              <a:rPr lang="it-IT" sz="2200" b="1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plastica</a:t>
            </a:r>
            <a:r>
              <a:rPr lang="it-IT" sz="22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, le </a:t>
            </a:r>
            <a:r>
              <a:rPr lang="it-IT" sz="2200" b="1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polveri sottili</a:t>
            </a:r>
            <a:r>
              <a:rPr lang="it-IT" sz="22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, i </a:t>
            </a:r>
            <a:r>
              <a:rPr lang="it-IT" sz="2200" b="1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PFAS</a:t>
            </a:r>
            <a:r>
              <a:rPr lang="it-IT" sz="22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 ed altri. </a:t>
            </a:r>
          </a:p>
          <a:p>
            <a:pPr>
              <a:lnSpc>
                <a:spcPct val="108000"/>
              </a:lnSpc>
              <a:spcAft>
                <a:spcPts val="600"/>
              </a:spcAft>
            </a:pPr>
            <a:endParaRPr lang="it-IT" sz="2200" dirty="0">
              <a:solidFill>
                <a:srgbClr val="1E4A9F"/>
              </a:solidFill>
              <a:latin typeface="Aptos" panose="020B0004020202020204" pitchFamily="34" charset="0"/>
            </a:endParaRPr>
          </a:p>
          <a:p>
            <a:pPr>
              <a:lnSpc>
                <a:spcPct val="108000"/>
              </a:lnSpc>
              <a:spcAft>
                <a:spcPts val="600"/>
              </a:spcAft>
            </a:pPr>
            <a:r>
              <a:rPr lang="it-IT" sz="22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Direttamente responsabile dell’inquinamento sono le </a:t>
            </a:r>
            <a:r>
              <a:rPr lang="it-IT" sz="2200" b="1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pratiche non-sostenibili in agricoltura</a:t>
            </a:r>
            <a:r>
              <a:rPr lang="it-IT" sz="22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, nella gestione dei </a:t>
            </a:r>
            <a:r>
              <a:rPr lang="it-IT" sz="2200" b="1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reflui urbani</a:t>
            </a:r>
            <a:r>
              <a:rPr lang="it-IT" sz="22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, nell’industria e nella raccolta e trattamento dei </a:t>
            </a:r>
            <a:r>
              <a:rPr lang="it-IT" sz="2200" b="1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rifiuti</a:t>
            </a:r>
            <a:r>
              <a:rPr lang="it-IT" sz="22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. </a:t>
            </a:r>
          </a:p>
          <a:p>
            <a:pPr>
              <a:lnSpc>
                <a:spcPct val="108000"/>
              </a:lnSpc>
              <a:spcAft>
                <a:spcPts val="600"/>
              </a:spcAft>
            </a:pPr>
            <a:endParaRPr lang="it-IT" sz="2200" b="0" i="0" dirty="0">
              <a:solidFill>
                <a:srgbClr val="242021"/>
              </a:solidFill>
              <a:effectLst/>
              <a:latin typeface="Aptos" panose="020B0004020202020204" pitchFamily="34" charset="0"/>
            </a:endParaRPr>
          </a:p>
          <a:p>
            <a:pPr>
              <a:lnSpc>
                <a:spcPct val="108000"/>
              </a:lnSpc>
              <a:spcAft>
                <a:spcPts val="600"/>
              </a:spcAft>
            </a:pPr>
            <a:r>
              <a:rPr lang="it-IT" sz="2200" b="0" i="1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L’effetto di queste pratiche viene </a:t>
            </a:r>
            <a:r>
              <a:rPr lang="it-IT" sz="2200" b="1" i="1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amplificato dall’eliminazione di strutture naturali </a:t>
            </a:r>
            <a:r>
              <a:rPr lang="it-IT" sz="2200" b="0" i="1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come boschi, fasce boschive e arbustive nel territorio, così come l’eliminazione della vegetazione naturale ripariale, che sono in grado di intercettare i reflui e le polveri attenuando gli effetti dell’inquinamento.</a:t>
            </a:r>
            <a:r>
              <a:rPr lang="it-IT" sz="2200" i="1" dirty="0">
                <a:solidFill>
                  <a:srgbClr val="1E4A9F"/>
                </a:solidFill>
                <a:latin typeface="Aptos" panose="020B0004020202020204" pitchFamily="34" charset="0"/>
              </a:rPr>
              <a:t> </a:t>
            </a:r>
            <a:endParaRPr lang="it-IT" sz="2200" b="0" i="1" dirty="0">
              <a:solidFill>
                <a:srgbClr val="1E4A9F"/>
              </a:solidFill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775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plein air, herbe, ciel, plante&#10;&#10;Description générée automatiquement">
            <a:extLst>
              <a:ext uri="{FF2B5EF4-FFF2-40B4-BE49-F238E27FC236}">
                <a16:creationId xmlns:a16="http://schemas.microsoft.com/office/drawing/2014/main" id="{2DDF54AE-766B-648D-9A28-91C8CA3857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6127"/>
            <a:ext cx="5874327" cy="4405745"/>
          </a:xfrm>
          <a:prstGeom prst="rect">
            <a:avLst/>
          </a:prstGeom>
        </p:spPr>
      </p:pic>
      <p:pic>
        <p:nvPicPr>
          <p:cNvPr id="6" name="Image 5" descr="Une image contenant plein air, ciel, herbe, plante&#10;&#10;Description générée automatiquement">
            <a:extLst>
              <a:ext uri="{FF2B5EF4-FFF2-40B4-BE49-F238E27FC236}">
                <a16:creationId xmlns:a16="http://schemas.microsoft.com/office/drawing/2014/main" id="{84D221EA-4375-D5AE-A7C3-B551F521DA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20" y="1226127"/>
            <a:ext cx="5874326" cy="440574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CFA5F94-02C9-F5A7-5985-9B1F53E5EFF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1E4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8B6D7B8-F9F8-44D2-3C7F-7131A6AAC3D0}"/>
              </a:ext>
            </a:extLst>
          </p:cNvPr>
          <p:cNvSpPr txBox="1"/>
          <p:nvPr/>
        </p:nvSpPr>
        <p:spPr>
          <a:xfrm>
            <a:off x="1039091" y="194302"/>
            <a:ext cx="10533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1E4A9F"/>
                </a:solidFill>
              </a:rPr>
              <a:t>Inquinamento da prodotti fitosanitari di sintesi</a:t>
            </a:r>
            <a:endParaRPr lang="it-IT" sz="28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3E9C766-669A-BD59-9D33-ED90CC929FB3}"/>
              </a:ext>
            </a:extLst>
          </p:cNvPr>
          <p:cNvSpPr txBox="1"/>
          <p:nvPr/>
        </p:nvSpPr>
        <p:spPr>
          <a:xfrm>
            <a:off x="1039091" y="5925033"/>
            <a:ext cx="1053365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/>
              <a:t>diserbo di campi e coltivazioni vicino al lago</a:t>
            </a:r>
          </a:p>
        </p:txBody>
      </p:sp>
    </p:spTree>
    <p:extLst>
      <p:ext uri="{BB962C8B-B14F-4D97-AF65-F5344CB8AC3E}">
        <p14:creationId xmlns:p14="http://schemas.microsoft.com/office/powerpoint/2010/main" val="639811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plein air, eau, arbre, Ressources d’eau&#10;&#10;Description générée automatiquement">
            <a:extLst>
              <a:ext uri="{FF2B5EF4-FFF2-40B4-BE49-F238E27FC236}">
                <a16:creationId xmlns:a16="http://schemas.microsoft.com/office/drawing/2014/main" id="{A57BD2FF-96E5-0AE5-F1A1-26EDBC67CD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18" y="1352896"/>
            <a:ext cx="5853863" cy="5070764"/>
          </a:xfrm>
          <a:prstGeom prst="rect">
            <a:avLst/>
          </a:prstGeom>
        </p:spPr>
      </p:pic>
      <p:pic>
        <p:nvPicPr>
          <p:cNvPr id="6" name="Image 5" descr="Une image contenant plein air, eau, lac, nature&#10;&#10;Description générée automatiquement">
            <a:extLst>
              <a:ext uri="{FF2B5EF4-FFF2-40B4-BE49-F238E27FC236}">
                <a16:creationId xmlns:a16="http://schemas.microsoft.com/office/drawing/2014/main" id="{AA3F09C3-67BD-2CA7-BDB7-CF95379BA0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899" y="1352896"/>
            <a:ext cx="5853863" cy="507076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1E5C8A0-7D0B-4224-FE6C-E9AD984ACC6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1E4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253290F-CCFC-529C-A3A1-51BCEFF23AC7}"/>
              </a:ext>
            </a:extLst>
          </p:cNvPr>
          <p:cNvSpPr txBox="1"/>
          <p:nvPr/>
        </p:nvSpPr>
        <p:spPr>
          <a:xfrm>
            <a:off x="1039091" y="194302"/>
            <a:ext cx="10533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1E4A9F"/>
                </a:solidFill>
              </a:rPr>
              <a:t>Inquinamento da scarichi fognari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633614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5046EF2-00DE-FA9C-06E7-B4722CDAA99E}"/>
              </a:ext>
            </a:extLst>
          </p:cNvPr>
          <p:cNvSpPr txBox="1"/>
          <p:nvPr/>
        </p:nvSpPr>
        <p:spPr>
          <a:xfrm>
            <a:off x="182880" y="183048"/>
            <a:ext cx="1191006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1E4A9F"/>
                </a:solidFill>
                <a:effectLst/>
              </a:rPr>
              <a:t>Bilancio delle tendenze attuali allarmanti</a:t>
            </a:r>
            <a:r>
              <a:rPr lang="it-IT" sz="2800" dirty="0"/>
              <a:t> </a:t>
            </a:r>
            <a:br>
              <a:rPr lang="it-IT" dirty="0"/>
            </a:br>
            <a:endParaRPr lang="it-IT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242021"/>
                </a:solidFill>
                <a:latin typeface="ArialMT"/>
              </a:rPr>
              <a:t>È in corso </a:t>
            </a: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la sesta estinzione di massa nella storia della Terra.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L’attuale tasso di perdita di biodiversità globale è 1000 volte superiore al tasso naturale.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Dal 1970, le popolazioni mondiali della fauna selvatica sono diminuite del 70%.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75 % della superficie terrestre è alterata dall’azione umana.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85 % degli ecosistemi nel mondo sono degradati.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Il primo ecosistema globale a essere estinto prima del 2100 saranno le barriere coralline.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1000" b="0" i="0" dirty="0">
              <a:solidFill>
                <a:srgbClr val="242021"/>
              </a:solidFill>
              <a:effectLst/>
              <a:latin typeface="ArialM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Nell’UE, l’80% degli habitat è in cattivo stato.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Il 10% delle popolazioni di api e farfalle rischiano l’estinzione.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Il 70% dei suoli è in cattivo stato.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La biomassa di lombrichi nei campi dell’agricoltura intensiva risulta diminuita in media dell’83%.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1000" b="0" i="0" dirty="0">
              <a:solidFill>
                <a:srgbClr val="242021"/>
              </a:solidFill>
              <a:effectLst/>
              <a:latin typeface="ArialM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In Italia, il 36% delle specie degli anfibi, particolarmente sensibili all’inquinamento a causa della loro pelle permeabile, è minacciato di estinzione.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Le popolazioni di uccelli nelle zone agricole italiane sono diminuite del 36% dal 2000 al 2023. </a:t>
            </a:r>
            <a:r>
              <a:rPr lang="it-IT" sz="2000" dirty="0">
                <a:solidFill>
                  <a:srgbClr val="242021"/>
                </a:solidFill>
                <a:latin typeface="ArialMT"/>
              </a:rPr>
              <a:t>I</a:t>
            </a: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l dato più allarmante </a:t>
            </a:r>
            <a:r>
              <a:rPr lang="it-IT" sz="2000" dirty="0">
                <a:solidFill>
                  <a:srgbClr val="242021"/>
                </a:solidFill>
                <a:latin typeface="ArialMT"/>
              </a:rPr>
              <a:t>nel</a:t>
            </a: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la Pianura Padana con un calo del 50%.</a:t>
            </a:r>
          </a:p>
          <a:p>
            <a:pPr marL="285750" indent="-285750">
              <a:buFontTx/>
              <a:buChar char="-"/>
            </a:pPr>
            <a:endParaRPr lang="it-IT" sz="1000" b="0" i="0" dirty="0">
              <a:solidFill>
                <a:srgbClr val="242021"/>
              </a:solidFill>
              <a:effectLst/>
              <a:latin typeface="ArialM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Entro il 2025, circa 1,8 miliardi di persone vivranno in aree colpite da scarsità d’acqua.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I due terzi della popolazione mondiale vivrà in regioni soggette a stress idrico.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La quantità di acqua sta diminuendo in tutto il mondo in più della metà dei laghi e dei bacini.</a:t>
            </a:r>
            <a:r>
              <a:rPr lang="it-IT" sz="2000" dirty="0"/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28BDEE-45EE-B9B6-97DA-EA8C94CCA90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1E4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7534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EB8BC1-698B-531D-1738-F48050CBD2E9}"/>
              </a:ext>
            </a:extLst>
          </p:cNvPr>
          <p:cNvSpPr txBox="1"/>
          <p:nvPr/>
        </p:nvSpPr>
        <p:spPr>
          <a:xfrm>
            <a:off x="1056409" y="353291"/>
            <a:ext cx="10079182" cy="5616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Esempi di possibili soluzioni</a:t>
            </a:r>
          </a:p>
          <a:p>
            <a:endParaRPr lang="it-IT" sz="1800" b="0" i="0" dirty="0">
              <a:solidFill>
                <a:srgbClr val="242021"/>
              </a:solidFill>
              <a:effectLst/>
              <a:latin typeface="ArialNarrow"/>
            </a:endParaRPr>
          </a:p>
          <a:p>
            <a:pPr>
              <a:spcAft>
                <a:spcPts val="600"/>
              </a:spcAft>
            </a:pPr>
            <a:r>
              <a:rPr lang="it-IT" sz="2400" b="0" i="0" dirty="0">
                <a:solidFill>
                  <a:srgbClr val="1E4A9F"/>
                </a:solidFill>
                <a:effectLst/>
                <a:latin typeface="ArialNarrow"/>
              </a:rPr>
              <a:t>«</a:t>
            </a:r>
            <a:r>
              <a:rPr lang="it-IT" sz="2400" b="0" i="1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Siamo come degli affittuari sulla Terra che ci ospita, consente la nostra sopravvivenza, ci offre sostentamento e ci dona ricchezza. Invece di corrisponderle un “affitto” nella forma di riconoscimento, rispetto e cura, la distruggiamo – a nostro danno</a:t>
            </a:r>
            <a:r>
              <a:rPr lang="it-IT" sz="24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».</a:t>
            </a:r>
          </a:p>
          <a:p>
            <a:pPr>
              <a:spcAft>
                <a:spcPts val="600"/>
              </a:spcAft>
            </a:pPr>
            <a:endParaRPr lang="it-IT" sz="2400" b="0" i="0" dirty="0">
              <a:solidFill>
                <a:srgbClr val="242021"/>
              </a:solidFill>
              <a:effectLst/>
              <a:latin typeface="Aptos" panose="020B00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it-IT" sz="2400" b="1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La soluzione sta in un profondo cambiamento</a:t>
            </a:r>
            <a:r>
              <a:rPr lang="it-IT" sz="24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: </a:t>
            </a:r>
          </a:p>
          <a:p>
            <a:pPr>
              <a:spcAft>
                <a:spcPts val="600"/>
              </a:spcAft>
            </a:pPr>
            <a:r>
              <a:rPr lang="it-IT" sz="24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passare dallo sfruttamento della natura alla </a:t>
            </a:r>
            <a:r>
              <a:rPr lang="it-IT" sz="2400" b="1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cooperazione</a:t>
            </a:r>
            <a:r>
              <a:rPr lang="it-IT" sz="24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, alla </a:t>
            </a:r>
            <a:r>
              <a:rPr lang="it-IT" sz="2400" b="1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solidarietà</a:t>
            </a:r>
            <a:r>
              <a:rPr lang="it-IT" sz="24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: «</a:t>
            </a:r>
            <a:r>
              <a:rPr lang="it-IT" sz="2400" b="0" i="1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riportare la natura nella nostra vita» </a:t>
            </a:r>
            <a:r>
              <a:rPr lang="it-IT" sz="24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ci chiede l’Unione Europea, ma forse meglio</a:t>
            </a:r>
            <a:r>
              <a:rPr lang="it-IT" sz="2400" b="0" i="1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 «riportare le nostre vite nella natura</a:t>
            </a:r>
            <a:r>
              <a:rPr lang="it-IT" sz="24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»?</a:t>
            </a:r>
          </a:p>
          <a:p>
            <a:pPr>
              <a:spcAft>
                <a:spcPts val="600"/>
              </a:spcAft>
            </a:pPr>
            <a:endParaRPr lang="it-IT" sz="2400" b="0" i="0" dirty="0">
              <a:solidFill>
                <a:srgbClr val="242021"/>
              </a:solidFill>
              <a:effectLst/>
              <a:latin typeface="Aptos" panose="020B00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it-IT" sz="24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Ciò significa anche favorire </a:t>
            </a:r>
            <a:r>
              <a:rPr lang="it-IT" sz="2400" b="1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sinergie positive</a:t>
            </a:r>
            <a:r>
              <a:rPr lang="it-IT" sz="24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, azioni che sono favorevoli sia per la natura che per noi, ed evitare sinergie negative.</a:t>
            </a:r>
            <a:endParaRPr lang="it-IT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15F6D48-5FED-9721-85E6-F538F49997E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1E4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8438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BEE9AB6-7BA2-7443-87C9-3780C2385200}"/>
              </a:ext>
            </a:extLst>
          </p:cNvPr>
          <p:cNvSpPr txBox="1"/>
          <p:nvPr/>
        </p:nvSpPr>
        <p:spPr>
          <a:xfrm>
            <a:off x="987136" y="300822"/>
            <a:ext cx="10068791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1) I laghi</a:t>
            </a:r>
          </a:p>
          <a:p>
            <a:r>
              <a:rPr lang="it-IT" sz="22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L’ecosistema di un lago sano ha un ruolo essenziale nel combattere il CC, poiché i laghi assorbono CO</a:t>
            </a:r>
            <a:r>
              <a:rPr lang="it-IT" sz="2200" b="0" i="0" baseline="-2500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2</a:t>
            </a:r>
            <a:r>
              <a:rPr lang="it-IT" sz="22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 e stoccano carbonio – come le paludi, i suoli, le foreste e gli oceani.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BA5448-8DB8-21F0-CAF7-8436D58566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1E4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age 4" descr="Une image contenant plein air, herbe, ciel, nature&#10;&#10;Description générée automatiquement">
            <a:extLst>
              <a:ext uri="{FF2B5EF4-FFF2-40B4-BE49-F238E27FC236}">
                <a16:creationId xmlns:a16="http://schemas.microsoft.com/office/drawing/2014/main" id="{8E74D1A7-C371-F974-0CD4-119EF35481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364" y="2140527"/>
            <a:ext cx="6889173" cy="47174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DA4E28F-2CA9-B5B2-B10A-9EAC13E773F4}"/>
              </a:ext>
            </a:extLst>
          </p:cNvPr>
          <p:cNvSpPr txBox="1"/>
          <p:nvPr/>
        </p:nvSpPr>
        <p:spPr>
          <a:xfrm>
            <a:off x="779318" y="2027256"/>
            <a:ext cx="409401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I laghi sono importanti anche per mitigare gli effetti del CC:  </a:t>
            </a:r>
          </a:p>
          <a:p>
            <a:pPr marL="342900" indent="-342900">
              <a:buFontTx/>
              <a:buChar char="-"/>
            </a:pPr>
            <a:r>
              <a:rPr lang="it-IT" sz="22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forniscono acqua in periodi di siccità</a:t>
            </a:r>
          </a:p>
          <a:p>
            <a:pPr marL="342900" indent="-342900">
              <a:buFontTx/>
              <a:buChar char="-"/>
            </a:pPr>
            <a:r>
              <a:rPr lang="it-IT" sz="22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creano un microclima capace di mitigare le escursioni di temperatura</a:t>
            </a:r>
          </a:p>
          <a:p>
            <a:pPr marL="342900" indent="-342900">
              <a:buFontTx/>
              <a:buChar char="-"/>
            </a:pPr>
            <a:r>
              <a:rPr lang="it-IT" sz="2200" dirty="0">
                <a:solidFill>
                  <a:srgbClr val="1E4A9F"/>
                </a:solidFill>
                <a:latin typeface="Aptos" panose="020B0004020202020204" pitchFamily="34" charset="0"/>
              </a:rPr>
              <a:t>u</a:t>
            </a:r>
            <a:r>
              <a:rPr lang="it-IT" sz="22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n lago sano è una riserva di biodiversità e crea resilienza contro il CC</a:t>
            </a:r>
          </a:p>
          <a:p>
            <a:endParaRPr lang="it-IT" sz="2200" b="0" i="0" dirty="0">
              <a:solidFill>
                <a:srgbClr val="1E4A9F"/>
              </a:solidFill>
              <a:effectLst/>
              <a:latin typeface="Aptos" panose="020B0004020202020204" pitchFamily="34" charset="0"/>
            </a:endParaRPr>
          </a:p>
          <a:p>
            <a:r>
              <a:rPr lang="it-IT" sz="2200" b="1" i="1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Un lago sano è il nostro alleato</a:t>
            </a:r>
          </a:p>
        </p:txBody>
      </p:sp>
    </p:spTree>
    <p:extLst>
      <p:ext uri="{BB962C8B-B14F-4D97-AF65-F5344CB8AC3E}">
        <p14:creationId xmlns:p14="http://schemas.microsoft.com/office/powerpoint/2010/main" val="16640603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BEE9AB6-7BA2-7443-87C9-3780C2385200}"/>
              </a:ext>
            </a:extLst>
          </p:cNvPr>
          <p:cNvSpPr txBox="1"/>
          <p:nvPr/>
        </p:nvSpPr>
        <p:spPr>
          <a:xfrm>
            <a:off x="369570" y="137945"/>
            <a:ext cx="1145285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>
                <a:solidFill>
                  <a:srgbClr val="C00000"/>
                </a:solidFill>
                <a:latin typeface="Aptos" panose="020B0004020202020204" pitchFamily="34" charset="0"/>
              </a:rPr>
              <a:t>INVECE:</a:t>
            </a:r>
          </a:p>
          <a:p>
            <a:endParaRPr lang="it-IT" sz="1000" b="1" i="0" dirty="0">
              <a:solidFill>
                <a:srgbClr val="C00000"/>
              </a:solidFill>
              <a:effectLst/>
              <a:latin typeface="Aptos" panose="020B0004020202020204" pitchFamily="34" charset="0"/>
            </a:endParaRPr>
          </a:p>
          <a:p>
            <a:r>
              <a:rPr lang="it-IT" sz="2200" b="1" i="0" dirty="0">
                <a:solidFill>
                  <a:srgbClr val="C00000"/>
                </a:solidFill>
                <a:effectLst/>
                <a:latin typeface="Aptos" panose="020B0004020202020204" pitchFamily="34" charset="0"/>
              </a:rPr>
              <a:t>un lago in degrado contribuisce ad aumentare il CC: </a:t>
            </a:r>
          </a:p>
          <a:p>
            <a:pPr marL="342900" indent="-342900">
              <a:buFontTx/>
              <a:buChar char="-"/>
            </a:pPr>
            <a:r>
              <a:rPr lang="it-IT" sz="2200" b="0" i="0" dirty="0">
                <a:solidFill>
                  <a:srgbClr val="C00000"/>
                </a:solidFill>
                <a:effectLst/>
                <a:latin typeface="Aptos" panose="020B0004020202020204" pitchFamily="34" charset="0"/>
              </a:rPr>
              <a:t>libera il carbonio stoccato in precedenza</a:t>
            </a:r>
            <a:r>
              <a:rPr lang="it-IT" sz="2200" dirty="0">
                <a:solidFill>
                  <a:srgbClr val="C00000"/>
                </a:solidFill>
                <a:latin typeface="Aptos" panose="020B0004020202020204" pitchFamily="34" charset="0"/>
              </a:rPr>
              <a:t>,</a:t>
            </a:r>
          </a:p>
          <a:p>
            <a:pPr marL="342900" indent="-342900">
              <a:buFontTx/>
              <a:buChar char="-"/>
            </a:pPr>
            <a:r>
              <a:rPr lang="it-IT" sz="2200" b="0" i="0" dirty="0">
                <a:solidFill>
                  <a:srgbClr val="C00000"/>
                </a:solidFill>
                <a:effectLst/>
                <a:latin typeface="Aptos" panose="020B0004020202020204" pitchFamily="34" charset="0"/>
              </a:rPr>
              <a:t>nelle sue zone anossiche</a:t>
            </a:r>
            <a:r>
              <a:rPr lang="it-IT" sz="2200" dirty="0">
                <a:solidFill>
                  <a:srgbClr val="C00000"/>
                </a:solidFill>
                <a:latin typeface="Aptos" panose="020B0004020202020204" pitchFamily="34" charset="0"/>
              </a:rPr>
              <a:t> si </a:t>
            </a:r>
            <a:r>
              <a:rPr lang="it-IT" sz="2200" b="0" i="0" dirty="0">
                <a:solidFill>
                  <a:srgbClr val="C00000"/>
                </a:solidFill>
                <a:effectLst/>
                <a:latin typeface="Aptos" panose="020B0004020202020204" pitchFamily="34" charset="0"/>
              </a:rPr>
              <a:t>forma metano, un potente Gas a Effetto Serra.</a:t>
            </a:r>
          </a:p>
          <a:p>
            <a:r>
              <a:rPr lang="it-IT" sz="800" dirty="0">
                <a:solidFill>
                  <a:srgbClr val="C00000"/>
                </a:solidFill>
                <a:latin typeface="Aptos" panose="020B0004020202020204" pitchFamily="34" charset="0"/>
              </a:rPr>
              <a:t> </a:t>
            </a:r>
            <a:endParaRPr lang="it-IT" sz="800" b="0" i="0" dirty="0">
              <a:solidFill>
                <a:srgbClr val="C00000"/>
              </a:solidFill>
              <a:effectLst/>
              <a:latin typeface="Aptos" panose="020B0004020202020204" pitchFamily="34" charset="0"/>
            </a:endParaRPr>
          </a:p>
          <a:p>
            <a:r>
              <a:rPr lang="it-IT" sz="2200" b="0" i="0" dirty="0">
                <a:solidFill>
                  <a:srgbClr val="C00000"/>
                </a:solidFill>
                <a:effectLst/>
                <a:latin typeface="Aptos" panose="020B0004020202020204" pitchFamily="34" charset="0"/>
              </a:rPr>
              <a:t>Inoltre, un lago in via di eutrofizzazione esposto anche all’aumento della temperatura delle acque, ha un alto rischio di fioriture di cianobatteri.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BA5448-8DB8-21F0-CAF7-8436D58566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1E4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2139EB4-C75F-B7DE-46FE-FE32373E6B9F}"/>
              </a:ext>
            </a:extLst>
          </p:cNvPr>
          <p:cNvSpPr txBox="1"/>
          <p:nvPr/>
        </p:nvSpPr>
        <p:spPr>
          <a:xfrm>
            <a:off x="227389" y="2675811"/>
            <a:ext cx="25843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0" i="0" dirty="0">
                <a:solidFill>
                  <a:srgbClr val="C00000"/>
                </a:solidFill>
                <a:effectLst/>
                <a:latin typeface="Aptos" panose="020B0004020202020204" pitchFamily="34" charset="0"/>
              </a:rPr>
              <a:t>Ogni nostra azione che contribuisce al degrado dell’ecosistema del lago amplifica altri effetti nocivi in una catena di sinergie negative.</a:t>
            </a:r>
          </a:p>
          <a:p>
            <a:endParaRPr lang="it-IT" b="0" i="0" dirty="0">
              <a:solidFill>
                <a:srgbClr val="C00000"/>
              </a:solidFill>
              <a:effectLst/>
              <a:latin typeface="Aptos" panose="020B0004020202020204" pitchFamily="34" charset="0"/>
            </a:endParaRPr>
          </a:p>
          <a:p>
            <a:r>
              <a:rPr lang="it-IT" b="0" i="0" dirty="0">
                <a:solidFill>
                  <a:srgbClr val="C00000"/>
                </a:solidFill>
                <a:effectLst/>
                <a:latin typeface="Aptos" panose="020B0004020202020204" pitchFamily="34" charset="0"/>
              </a:rPr>
              <a:t>C’è il pericolo di spingere l’ecosistema oltre un punto di non-ritorno, </a:t>
            </a:r>
            <a:r>
              <a:rPr lang="it-IT" dirty="0">
                <a:solidFill>
                  <a:srgbClr val="C00000"/>
                </a:solidFill>
                <a:latin typeface="Aptos" panose="020B0004020202020204" pitchFamily="34" charset="0"/>
              </a:rPr>
              <a:t>dove si </a:t>
            </a:r>
            <a:r>
              <a:rPr lang="it-IT" b="0" i="0" dirty="0">
                <a:solidFill>
                  <a:srgbClr val="C00000"/>
                </a:solidFill>
                <a:effectLst/>
                <a:latin typeface="Aptos" panose="020B0004020202020204" pitchFamily="34" charset="0"/>
              </a:rPr>
              <a:t>trova in uno stato strutturale e funzionale profondamente alterato.</a:t>
            </a:r>
            <a:endParaRPr lang="it-IT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  <p:pic>
        <p:nvPicPr>
          <p:cNvPr id="6" name="Image 5" descr="Une image contenant plein air, herbe, ciel, arbre&#10;&#10;Description générée automatiquement">
            <a:extLst>
              <a:ext uri="{FF2B5EF4-FFF2-40B4-BE49-F238E27FC236}">
                <a16:creationId xmlns:a16="http://schemas.microsoft.com/office/drawing/2014/main" id="{D8244EA4-BB77-ECAA-F7B3-F7FEB56F2E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7572"/>
          <a:stretch/>
        </p:blipFill>
        <p:spPr>
          <a:xfrm>
            <a:off x="2849879" y="2602405"/>
            <a:ext cx="5265421" cy="382246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8CDB98C4-78D6-7B1E-C774-B02F0FDB4BFE}"/>
              </a:ext>
            </a:extLst>
          </p:cNvPr>
          <p:cNvSpPr txBox="1"/>
          <p:nvPr/>
        </p:nvSpPr>
        <p:spPr>
          <a:xfrm>
            <a:off x="3573778" y="6424865"/>
            <a:ext cx="5265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esempio di bacino eutrofizzato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6349BE5-6BDF-7C01-D725-5CB56CE25C7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999" t="11190" r="15807"/>
          <a:stretch/>
        </p:blipFill>
        <p:spPr>
          <a:xfrm>
            <a:off x="8410574" y="2218611"/>
            <a:ext cx="3554730" cy="3502104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E8098AD5-A1D0-7B80-3EBD-04FCA4C6BDB8}"/>
              </a:ext>
            </a:extLst>
          </p:cNvPr>
          <p:cNvSpPr txBox="1"/>
          <p:nvPr/>
        </p:nvSpPr>
        <p:spPr>
          <a:xfrm>
            <a:off x="8545826" y="5735359"/>
            <a:ext cx="36461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fioritura di cianobatteri</a:t>
            </a:r>
          </a:p>
          <a:p>
            <a:r>
              <a:rPr lang="it-IT" dirty="0"/>
              <a:t> («alga rossa», cancerogena)</a:t>
            </a:r>
          </a:p>
          <a:p>
            <a:r>
              <a:rPr lang="it-IT" dirty="0"/>
              <a:t>nel Lago di Vico</a:t>
            </a:r>
          </a:p>
        </p:txBody>
      </p:sp>
    </p:spTree>
    <p:extLst>
      <p:ext uri="{BB962C8B-B14F-4D97-AF65-F5344CB8AC3E}">
        <p14:creationId xmlns:p14="http://schemas.microsoft.com/office/powerpoint/2010/main" val="23856524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9E320C-81D3-8BA9-D3C5-8EA3CA93E767}"/>
              </a:ext>
            </a:extLst>
          </p:cNvPr>
          <p:cNvSpPr txBox="1"/>
          <p:nvPr/>
        </p:nvSpPr>
        <p:spPr>
          <a:xfrm>
            <a:off x="731520" y="338018"/>
            <a:ext cx="1039714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1E4A9F"/>
                </a:solidFill>
              </a:rPr>
              <a:t>2) Le rive del lago</a:t>
            </a:r>
          </a:p>
          <a:p>
            <a:r>
              <a:rPr lang="it-IT" sz="400" b="0" i="0" dirty="0">
                <a:solidFill>
                  <a:srgbClr val="1E4A9F"/>
                </a:solidFill>
                <a:effectLst/>
                <a:latin typeface="ArialMT"/>
              </a:rPr>
              <a:t> </a:t>
            </a:r>
          </a:p>
          <a:p>
            <a:r>
              <a:rPr lang="it-IT" sz="2200" b="0" i="0" dirty="0">
                <a:solidFill>
                  <a:srgbClr val="1E4A9F"/>
                </a:solidFill>
                <a:effectLst/>
                <a:latin typeface="ArialMT"/>
              </a:rPr>
              <a:t>Rinaturalizzare le rive del lago</a:t>
            </a:r>
          </a:p>
          <a:p>
            <a:r>
              <a:rPr lang="it-IT" sz="800" b="0" i="0" dirty="0">
                <a:solidFill>
                  <a:srgbClr val="242021"/>
                </a:solidFill>
                <a:effectLst/>
                <a:latin typeface="ArialMT"/>
              </a:rPr>
              <a:t> </a:t>
            </a:r>
          </a:p>
          <a:p>
            <a:r>
              <a:rPr lang="it-IT" sz="2000" b="0" i="0" dirty="0">
                <a:solidFill>
                  <a:srgbClr val="1E4A9F"/>
                </a:solidFill>
                <a:effectLst/>
                <a:latin typeface="ArialMT"/>
              </a:rPr>
              <a:t>La vegetazione ripariale offre habitat a tante specie, assicura un’alta biodiversità e svolge molte funzioni: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28E7BE-5ABD-33A0-1452-F76DA4E1269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1E4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59D83D-7612-1138-0F68-BC1ECBA1BF12}"/>
              </a:ext>
            </a:extLst>
          </p:cNvPr>
          <p:cNvSpPr txBox="1"/>
          <p:nvPr/>
        </p:nvSpPr>
        <p:spPr>
          <a:xfrm>
            <a:off x="487669" y="2082432"/>
            <a:ext cx="5010160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protezione delle rive da erosione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filtro che intercetta e assorbe inquinanti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collegamento, come zona di transizione e scambio, tra ecosistemi acquatici e terrestri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protezione degli habitat dalle attività umane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conservazione della risorsa acqua dolce riducendo l’evaporazione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riduzione del CC perché capta CO</a:t>
            </a:r>
            <a:r>
              <a:rPr lang="it-IT" sz="2000" b="0" i="0" baseline="-25000" dirty="0">
                <a:solidFill>
                  <a:srgbClr val="242021"/>
                </a:solidFill>
                <a:effectLst/>
                <a:latin typeface="ArialMT"/>
              </a:rPr>
              <a:t>2</a:t>
            </a: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 e stocca carbonio nel suolo e mitigazione del CC creando un microclima favorevole alle specie</a:t>
            </a:r>
          </a:p>
        </p:txBody>
      </p:sp>
      <p:pic>
        <p:nvPicPr>
          <p:cNvPr id="6" name="Image 5" descr="Une image contenant plein air, eau, ciel, plante&#10;&#10;Description générée automatiquement">
            <a:extLst>
              <a:ext uri="{FF2B5EF4-FFF2-40B4-BE49-F238E27FC236}">
                <a16:creationId xmlns:a16="http://schemas.microsoft.com/office/drawing/2014/main" id="{E5011284-BB64-BBAB-ADAB-54B471B10C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470" y="2200155"/>
            <a:ext cx="6384889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577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7451B7E-6015-0CB9-094F-EDED69B24C5E}"/>
              </a:ext>
            </a:extLst>
          </p:cNvPr>
          <p:cNvSpPr txBox="1"/>
          <p:nvPr/>
        </p:nvSpPr>
        <p:spPr>
          <a:xfrm>
            <a:off x="594360" y="405247"/>
            <a:ext cx="1053430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3) Un’altra agricoltura</a:t>
            </a:r>
          </a:p>
          <a:p>
            <a:r>
              <a:rPr lang="it-IT" sz="24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I sistemi agroecologico e agroforestale tendono a massimizzare le sinergie</a:t>
            </a:r>
          </a:p>
          <a:p>
            <a:r>
              <a:rPr lang="it-IT" sz="24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tra i vari componenti paesaggistici – campi, colture arbustive e arboree, allevamento di animali, incolti naturali – ed ecosistemici.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015AC2-DD70-7D8A-9C55-4F1EC48E060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1E4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age 4" descr="Une image contenant fleur, plante, plein air, Phorbe&#10;&#10;Description générée automatiquement">
            <a:extLst>
              <a:ext uri="{FF2B5EF4-FFF2-40B4-BE49-F238E27FC236}">
                <a16:creationId xmlns:a16="http://schemas.microsoft.com/office/drawing/2014/main" id="{3CAC0234-5FEA-9FB0-47F9-454A699B87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251" y="2533739"/>
            <a:ext cx="6896749" cy="432426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F18DF39-19BA-6ECC-9B53-FF51289BDB49}"/>
              </a:ext>
            </a:extLst>
          </p:cNvPr>
          <p:cNvSpPr txBox="1"/>
          <p:nvPr/>
        </p:nvSpPr>
        <p:spPr>
          <a:xfrm>
            <a:off x="228601" y="2118102"/>
            <a:ext cx="4904508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it-IT" sz="22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Rispettano gli spazi naturali e permettono lo sviluppo di un’alta biodiversità di tutti gli organismi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it-IT" sz="2200" dirty="0">
                <a:solidFill>
                  <a:srgbClr val="242021"/>
                </a:solidFill>
                <a:latin typeface="Aptos" panose="020B0004020202020204" pitchFamily="34" charset="0"/>
              </a:rPr>
              <a:t>p</a:t>
            </a:r>
            <a:r>
              <a:rPr lang="it-IT" sz="22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roteggono la risorsa acqua con la ritenzione idrica nel suolo e nella vegetazione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it-IT" sz="22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permettono la captazione e lo stoccaggio di CO</a:t>
            </a:r>
            <a:r>
              <a:rPr lang="it-IT" sz="2200" b="0" i="0" baseline="-2500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2</a:t>
            </a:r>
            <a:r>
              <a:rPr lang="it-IT" sz="22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 nel suolo e nella vegetazione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it-IT" sz="22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riducono l’evaporazione, mitigano il microclima e agevolano scambi e collegamenti ecologici. </a:t>
            </a:r>
            <a:endParaRPr lang="it-IT" sz="22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92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4B09759-C747-8BBA-EFD4-8E4F20C5B5F2}"/>
              </a:ext>
            </a:extLst>
          </p:cNvPr>
          <p:cNvSpPr txBox="1"/>
          <p:nvPr/>
        </p:nvSpPr>
        <p:spPr>
          <a:xfrm>
            <a:off x="1059873" y="332755"/>
            <a:ext cx="957002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2800" b="1" i="1" dirty="0">
                <a:solidFill>
                  <a:srgbClr val="C00000"/>
                </a:solidFill>
                <a:effectLst/>
                <a:latin typeface="Aptos" panose="020B0004020202020204" pitchFamily="34" charset="0"/>
              </a:rPr>
              <a:t>Esempi di sinergie negative</a:t>
            </a:r>
          </a:p>
          <a:p>
            <a:pPr>
              <a:spcAft>
                <a:spcPts val="600"/>
              </a:spcAft>
            </a:pPr>
            <a:r>
              <a:rPr lang="it-IT" sz="2400" dirty="0">
                <a:solidFill>
                  <a:srgbClr val="C00000"/>
                </a:solidFill>
                <a:latin typeface="Aptos" panose="020B0004020202020204" pitchFamily="34" charset="0"/>
              </a:rPr>
              <a:t>S</a:t>
            </a:r>
            <a:r>
              <a:rPr lang="it-IT" sz="2400" b="0" i="0" dirty="0">
                <a:solidFill>
                  <a:srgbClr val="C00000"/>
                </a:solidFill>
                <a:effectLst/>
                <a:latin typeface="Aptos" panose="020B0004020202020204" pitchFamily="34" charset="0"/>
              </a:rPr>
              <a:t>inergie negative sono caratteristiche dell’</a:t>
            </a:r>
            <a:r>
              <a:rPr lang="it-IT" sz="2400" b="0" i="0" u="sng" dirty="0">
                <a:solidFill>
                  <a:srgbClr val="C00000"/>
                </a:solidFill>
                <a:effectLst/>
                <a:latin typeface="Aptos" panose="020B0004020202020204" pitchFamily="34" charset="0"/>
              </a:rPr>
              <a:t>agricoltura intensiva</a:t>
            </a:r>
            <a:r>
              <a:rPr lang="it-IT" sz="2400" b="0" i="0" dirty="0">
                <a:solidFill>
                  <a:srgbClr val="C00000"/>
                </a:solidFill>
                <a:effectLst/>
                <a:latin typeface="Aptos" panose="020B0004020202020204" pitchFamily="34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it-IT" sz="2200" b="0" i="0" dirty="0">
                <a:solidFill>
                  <a:srgbClr val="C00000"/>
                </a:solidFill>
                <a:effectLst/>
                <a:latin typeface="Aptos" panose="020B0004020202020204" pitchFamily="34" charset="0"/>
              </a:rPr>
              <a:t>Un esempio attuale in tutto il territorio del Biodistretto è quello dei noccioleti in monocultura, che tuttora vengono impiantati con l’aiuto di fondi destinati all’agricoltura biologica.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ACBE0D-04E4-B8EC-6AC7-A466E426B61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1E4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004CDCB-C76D-64B3-32C7-4C531583D72D}"/>
              </a:ext>
            </a:extLst>
          </p:cNvPr>
          <p:cNvSpPr txBox="1"/>
          <p:nvPr/>
        </p:nvSpPr>
        <p:spPr>
          <a:xfrm>
            <a:off x="6764482" y="2623211"/>
            <a:ext cx="515700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Sono estese colture</a:t>
            </a:r>
          </a:p>
          <a:p>
            <a:r>
              <a:rPr lang="it-IT" sz="2000" dirty="0">
                <a:solidFill>
                  <a:srgbClr val="242021"/>
                </a:solidFill>
                <a:latin typeface="Aptos" panose="020B0004020202020204" pitchFamily="34" charset="0"/>
              </a:rPr>
              <a:t>-    </a:t>
            </a:r>
            <a:r>
              <a:rPr lang="it-IT" sz="20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con un agroecosistema semplificato, </a:t>
            </a:r>
          </a:p>
          <a:p>
            <a:pPr marL="285750" indent="-285750">
              <a:buFontTx/>
              <a:buChar char="-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con funzioni ecosistemiche compromesse, </a:t>
            </a:r>
          </a:p>
          <a:p>
            <a:pPr marL="285750" indent="-285750">
              <a:buFontTx/>
              <a:buChar char="-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con ridotta biodiversità nel suolo e nella flora e fauna, </a:t>
            </a:r>
          </a:p>
          <a:p>
            <a:pPr marL="285750" indent="-285750">
              <a:buFontTx/>
              <a:buChar char="-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con un elevato consumo della risorsa acqua per irrigare e compensare l’evaporazione, </a:t>
            </a:r>
          </a:p>
          <a:p>
            <a:pPr marL="285750" indent="-285750">
              <a:buFontTx/>
              <a:buChar char="-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con un’alta erosione del suolo. </a:t>
            </a:r>
          </a:p>
          <a:p>
            <a:pPr marL="285750" indent="-285750">
              <a:buFontTx/>
              <a:buChar char="-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gestite in modo convenzionale, comportano l’inquinamento con nutrienti e PFS di sintesi.</a:t>
            </a:r>
            <a:endParaRPr lang="it-IT" sz="2000" dirty="0"/>
          </a:p>
        </p:txBody>
      </p:sp>
      <p:pic>
        <p:nvPicPr>
          <p:cNvPr id="6" name="Image 5" descr="Une image contenant plein air, ciel, paysage, arbre&#10;&#10;Description générée automatiquement">
            <a:extLst>
              <a:ext uri="{FF2B5EF4-FFF2-40B4-BE49-F238E27FC236}">
                <a16:creationId xmlns:a16="http://schemas.microsoft.com/office/drawing/2014/main" id="{560AC75F-4A70-B5A0-745A-3C720FD989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27613"/>
            <a:ext cx="6168737" cy="413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4115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3A4111B-FE2A-85A8-D752-D669BEFEB37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1E4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1B349F7-62DB-C377-DDDD-FA66FE79889D}"/>
              </a:ext>
            </a:extLst>
          </p:cNvPr>
          <p:cNvSpPr txBox="1"/>
          <p:nvPr/>
        </p:nvSpPr>
        <p:spPr>
          <a:xfrm>
            <a:off x="388620" y="385424"/>
            <a:ext cx="1130426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2800" b="1" i="1" dirty="0">
                <a:solidFill>
                  <a:srgbClr val="C00000"/>
                </a:solidFill>
                <a:effectLst/>
                <a:latin typeface="Aptos" panose="020B0004020202020204" pitchFamily="34" charset="0"/>
              </a:rPr>
              <a:t>Esempi di sinergie negative</a:t>
            </a:r>
          </a:p>
          <a:p>
            <a:pPr>
              <a:spcAft>
                <a:spcPts val="600"/>
              </a:spcAft>
            </a:pPr>
            <a:r>
              <a:rPr lang="it-IT" sz="2400" b="0" i="0" dirty="0">
                <a:solidFill>
                  <a:srgbClr val="C00000"/>
                </a:solidFill>
                <a:effectLst/>
                <a:latin typeface="ArialMT"/>
              </a:rPr>
              <a:t>Il massimo di sinergie nocive realizzano gli </a:t>
            </a:r>
            <a:r>
              <a:rPr lang="it-IT" sz="2400" b="0" i="0" u="sng" dirty="0">
                <a:solidFill>
                  <a:srgbClr val="C00000"/>
                </a:solidFill>
                <a:effectLst/>
                <a:latin typeface="ArialMT"/>
              </a:rPr>
              <a:t>allevamenti intensivi</a:t>
            </a:r>
            <a:r>
              <a:rPr lang="it-IT" sz="2400" b="0" i="0" dirty="0">
                <a:solidFill>
                  <a:srgbClr val="C00000"/>
                </a:solidFill>
                <a:effectLst/>
                <a:latin typeface="ArialMT"/>
              </a:rPr>
              <a:t> per produrre carne, latte o uova, che si sono diffusi negli ultimi anni nel territorio del Biodistretto. </a:t>
            </a:r>
            <a:endParaRPr lang="it-IT" sz="2200" b="0" i="0" dirty="0">
              <a:solidFill>
                <a:srgbClr val="C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BD5F0B9-3F31-11D8-DC6F-1AE6D187D82D}"/>
              </a:ext>
            </a:extLst>
          </p:cNvPr>
          <p:cNvSpPr txBox="1"/>
          <p:nvPr/>
        </p:nvSpPr>
        <p:spPr>
          <a:xfrm>
            <a:off x="6743702" y="1775053"/>
            <a:ext cx="5448298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Questi allevamenti rappresentano siti industriali denaturati, con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un alto impatto climatico, 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un alto consumo di acqua per le pulizie, l’abbeveramento e la produzione di mangime,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it-IT" sz="2000" dirty="0">
                <a:solidFill>
                  <a:srgbClr val="242021"/>
                </a:solidFill>
                <a:latin typeface="Aptos" panose="020B0004020202020204" pitchFamily="34" charset="0"/>
              </a:rPr>
              <a:t>un’importante </a:t>
            </a:r>
            <a:r>
              <a:rPr lang="it-IT" sz="20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inquinamento tramite reflui (acqua contenente PFS, farmaci, nutrienti), polveri sottili e gas climalteranti,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it-IT" sz="2000" b="0" i="0" dirty="0">
                <a:solidFill>
                  <a:srgbClr val="242021"/>
                </a:solidFill>
                <a:effectLst/>
                <a:latin typeface="Aptos" panose="020B0004020202020204" pitchFamily="34" charset="0"/>
              </a:rPr>
              <a:t>e un reale rischio di pandemie (p.es. influenza aviaria) mettendo a rischio la salute pubblica e quella degli ecosistemi circonstanti.</a:t>
            </a:r>
          </a:p>
          <a:p>
            <a:pPr>
              <a:spcAft>
                <a:spcPts val="600"/>
              </a:spcAft>
            </a:pPr>
            <a:r>
              <a:rPr lang="it-IT" sz="2000" dirty="0">
                <a:solidFill>
                  <a:srgbClr val="242021"/>
                </a:solidFill>
                <a:latin typeface="Aptos" panose="020B0004020202020204" pitchFamily="34" charset="0"/>
              </a:rPr>
              <a:t>Possono essere considerati campi di concentramento di animali.</a:t>
            </a:r>
            <a:endParaRPr lang="it-IT" sz="2000" dirty="0">
              <a:latin typeface="Aptos" panose="020B0004020202020204" pitchFamily="34" charset="0"/>
            </a:endParaRPr>
          </a:p>
        </p:txBody>
      </p:sp>
      <p:pic>
        <p:nvPicPr>
          <p:cNvPr id="7" name="Image 6" descr="Une image contenant mouton, barrière, intérieur, bâtiment&#10;&#10;Description générée automatiquement">
            <a:extLst>
              <a:ext uri="{FF2B5EF4-FFF2-40B4-BE49-F238E27FC236}">
                <a16:creationId xmlns:a16="http://schemas.microsoft.com/office/drawing/2014/main" id="{17AFDACE-6927-542D-9CA1-858DDC2EB6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9008"/>
            <a:ext cx="6743700" cy="436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0291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4B09759-C747-8BBA-EFD4-8E4F20C5B5F2}"/>
              </a:ext>
            </a:extLst>
          </p:cNvPr>
          <p:cNvSpPr txBox="1"/>
          <p:nvPr/>
        </p:nvSpPr>
        <p:spPr>
          <a:xfrm>
            <a:off x="775162" y="2334989"/>
            <a:ext cx="1094058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800" b="1" i="1" dirty="0">
              <a:solidFill>
                <a:srgbClr val="1E4A9F"/>
              </a:solidFill>
              <a:effectLst/>
              <a:latin typeface="Arial-BoldItalicMT"/>
            </a:endParaRPr>
          </a:p>
          <a:p>
            <a:r>
              <a:rPr lang="it-IT" sz="2000" dirty="0">
                <a:solidFill>
                  <a:srgbClr val="242021"/>
                </a:solidFill>
                <a:latin typeface="ArialMT"/>
              </a:rPr>
              <a:t>Perché</a:t>
            </a: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 assicurano un </a:t>
            </a:r>
            <a:r>
              <a:rPr lang="it-IT" sz="2000" b="1" i="0" dirty="0">
                <a:solidFill>
                  <a:srgbClr val="242021"/>
                </a:solidFill>
                <a:effectLst/>
                <a:latin typeface="ArialMT"/>
              </a:rPr>
              <a:t>guadagno economico </a:t>
            </a: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agli operatori, permettono la creazione di </a:t>
            </a:r>
            <a:r>
              <a:rPr lang="it-IT" sz="2000" b="1" i="0" dirty="0">
                <a:solidFill>
                  <a:srgbClr val="242021"/>
                </a:solidFill>
                <a:effectLst/>
                <a:latin typeface="ArialMT"/>
              </a:rPr>
              <a:t>posti di lavoro </a:t>
            </a: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e contribuiscono alla </a:t>
            </a:r>
            <a:r>
              <a:rPr lang="it-IT" sz="2000" b="1" i="0" dirty="0">
                <a:solidFill>
                  <a:srgbClr val="242021"/>
                </a:solidFill>
                <a:effectLst/>
                <a:latin typeface="ArialMT"/>
              </a:rPr>
              <a:t>crescita del PIL</a:t>
            </a: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.</a:t>
            </a:r>
          </a:p>
          <a:p>
            <a:endParaRPr lang="it-IT" sz="2000" b="0" i="0" dirty="0">
              <a:solidFill>
                <a:srgbClr val="242021"/>
              </a:solidFill>
              <a:effectLst/>
              <a:latin typeface="ArialMT"/>
            </a:endParaRPr>
          </a:p>
          <a:p>
            <a:r>
              <a:rPr lang="it-IT" sz="2000" b="1" dirty="0">
                <a:solidFill>
                  <a:srgbClr val="FF0000"/>
                </a:solidFill>
                <a:latin typeface="ArialMT"/>
              </a:rPr>
              <a:t>Però</a:t>
            </a:r>
            <a:r>
              <a:rPr lang="it-IT" sz="2000" dirty="0">
                <a:solidFill>
                  <a:srgbClr val="242021"/>
                </a:solidFill>
                <a:latin typeface="ArialMT"/>
              </a:rPr>
              <a:t>,</a:t>
            </a:r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 la distruzione di ecosistemi, l’inquinamento, il consumo delle risorse suolo, biodiversità e acqua, il CC, il degrado e la distruzione dei servizi ecosistemici, gli effetti sociali e le conseguenze per la salute pubblica di questa distruzione: … </a:t>
            </a:r>
            <a:r>
              <a:rPr lang="it-IT" sz="2000" b="1" i="0" dirty="0">
                <a:solidFill>
                  <a:srgbClr val="FF0000"/>
                </a:solidFill>
                <a:effectLst/>
                <a:latin typeface="ArialMT"/>
              </a:rPr>
              <a:t>hanno un alto costo reale</a:t>
            </a:r>
            <a:r>
              <a:rPr lang="it-IT" sz="2000" b="1" i="0" dirty="0">
                <a:solidFill>
                  <a:srgbClr val="242021"/>
                </a:solidFill>
                <a:effectLst/>
                <a:latin typeface="ArialMT"/>
              </a:rPr>
              <a:t>.</a:t>
            </a:r>
          </a:p>
          <a:p>
            <a:r>
              <a:rPr lang="it-IT" sz="2000" b="0" i="0" dirty="0">
                <a:solidFill>
                  <a:srgbClr val="242021"/>
                </a:solidFill>
                <a:effectLst/>
                <a:latin typeface="ArialMT"/>
              </a:rPr>
              <a:t>Il guadagno, il posto di lavoro, la crescita del PIL sono possibili perché non si contabilizza il vero costo dell’attività.</a:t>
            </a:r>
          </a:p>
          <a:p>
            <a:r>
              <a:rPr lang="it-IT" sz="2000" b="1" i="0" dirty="0">
                <a:solidFill>
                  <a:srgbClr val="FF0000"/>
                </a:solidFill>
                <a:effectLst/>
                <a:latin typeface="ArialMT"/>
              </a:rPr>
              <a:t>Il conto lo pagano la natura, i cittadini, le generazioni future, gli stati che devono, nel futuro, sostenere i costi sempre più alti sia per il ripristino e il risanamento degli ecosistemi che per la mitigazione delle conseguenze del degrado crescente – una situazione non sostenibile. </a:t>
            </a:r>
            <a:endParaRPr lang="it-IT" sz="1800" b="1" i="1" dirty="0">
              <a:solidFill>
                <a:srgbClr val="FF0000"/>
              </a:solidFill>
              <a:effectLst/>
              <a:latin typeface="Arial-BoldItalicM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886CA2-1C1D-9BF9-36BA-EDDCA946427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1E4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56B0950-5779-7DF2-8726-79DA85E341E6}"/>
              </a:ext>
            </a:extLst>
          </p:cNvPr>
          <p:cNvSpPr txBox="1"/>
          <p:nvPr/>
        </p:nvSpPr>
        <p:spPr>
          <a:xfrm>
            <a:off x="1049482" y="706582"/>
            <a:ext cx="1007918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L’aspetto economico</a:t>
            </a:r>
          </a:p>
          <a:p>
            <a:r>
              <a:rPr lang="it-IT" sz="2400" b="0" i="0" dirty="0">
                <a:solidFill>
                  <a:srgbClr val="1E4A9F"/>
                </a:solidFill>
                <a:effectLst/>
                <a:latin typeface="Aptos" panose="020B0004020202020204" pitchFamily="34" charset="0"/>
              </a:rPr>
              <a:t>Perché favorire spiaggette, bar, attracchi barche e ristoranti al posto della vegetazione ripariale naturale, perché creare noccioleti e allevamenti intensivi piuttosto che strutture agroecologiche?</a:t>
            </a:r>
          </a:p>
        </p:txBody>
      </p:sp>
    </p:spTree>
    <p:extLst>
      <p:ext uri="{BB962C8B-B14F-4D97-AF65-F5344CB8AC3E}">
        <p14:creationId xmlns:p14="http://schemas.microsoft.com/office/powerpoint/2010/main" val="1234013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8886CA2-1C1D-9BF9-36BA-EDDCA946427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1E4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56B0950-5779-7DF2-8726-79DA85E341E6}"/>
              </a:ext>
            </a:extLst>
          </p:cNvPr>
          <p:cNvSpPr txBox="1"/>
          <p:nvPr/>
        </p:nvSpPr>
        <p:spPr>
          <a:xfrm>
            <a:off x="1059874" y="737754"/>
            <a:ext cx="10070522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1E4A9F"/>
                </a:solidFill>
                <a:effectLst/>
              </a:rPr>
              <a:t>L’aspetto economico</a:t>
            </a:r>
          </a:p>
          <a:p>
            <a:pPr>
              <a:spcAft>
                <a:spcPts val="600"/>
              </a:spcAft>
            </a:pPr>
            <a:r>
              <a:rPr lang="it-IT" sz="2400" b="0" i="0" dirty="0">
                <a:solidFill>
                  <a:srgbClr val="1E4A9F"/>
                </a:solidFill>
                <a:effectLst/>
              </a:rPr>
              <a:t>Non c’è nessun dubbio per la scienza, che, anche se si considera soltanto l’aspetto economico (una visione molto riduttiva), è preferibile (anzi indispensabile) risanare e restaurare gli ecosistemi, ripristinare la naturalità dell’ambiente, ridurre al massimo l’inquinamento e combattere il CC. </a:t>
            </a:r>
          </a:p>
          <a:p>
            <a:pPr>
              <a:spcAft>
                <a:spcPts val="600"/>
              </a:spcAft>
            </a:pPr>
            <a:endParaRPr lang="it-IT" sz="2000" b="0" i="0" dirty="0">
              <a:effectLst/>
            </a:endParaRPr>
          </a:p>
          <a:p>
            <a:pPr>
              <a:spcAft>
                <a:spcPts val="600"/>
              </a:spcAft>
            </a:pPr>
            <a:r>
              <a:rPr lang="it-IT" sz="2000" b="0" i="0" dirty="0">
                <a:effectLst/>
              </a:rPr>
              <a:t>I costi causati dalla distruzione degli ecosistemi dovrebbero essere contabilizzati come debito e aggiungersi al deficit di bilancio delle nazioni: il PIL ne deve tenere conto</a:t>
            </a:r>
            <a:r>
              <a:rPr lang="it-IT" sz="2400" dirty="0">
                <a:solidFill>
                  <a:srgbClr val="242021"/>
                </a:solidFill>
              </a:rPr>
              <a:t>.</a:t>
            </a:r>
          </a:p>
          <a:p>
            <a:pPr>
              <a:spcAft>
                <a:spcPts val="600"/>
              </a:spcAft>
            </a:pPr>
            <a:endParaRPr lang="it-IT" sz="2400" dirty="0">
              <a:solidFill>
                <a:srgbClr val="242021"/>
              </a:solidFill>
            </a:endParaRPr>
          </a:p>
          <a:p>
            <a:pPr>
              <a:spcAft>
                <a:spcPts val="600"/>
              </a:spcAft>
            </a:pPr>
            <a:r>
              <a:rPr lang="it-IT" sz="2400" b="0" i="0" dirty="0">
                <a:solidFill>
                  <a:srgbClr val="242021"/>
                </a:solidFill>
                <a:effectLst/>
              </a:rPr>
              <a:t>La soluzione dell’UE: realizzare la crescita economica solo con attività sostenibili, che combattono il CC, che arrestano e invertono le tendenze alla distruzione degli ecosistemi e alla perdita degli spazi naturali invece di promuoverli: </a:t>
            </a:r>
            <a:r>
              <a:rPr lang="it-IT" sz="2400" b="0" i="0" dirty="0">
                <a:solidFill>
                  <a:schemeClr val="accent6"/>
                </a:solidFill>
                <a:effectLst/>
              </a:rPr>
              <a:t>il </a:t>
            </a:r>
            <a:r>
              <a:rPr lang="it-IT" sz="2400" b="1" i="1" dirty="0">
                <a:solidFill>
                  <a:schemeClr val="accent6"/>
                </a:solidFill>
                <a:effectLst/>
              </a:rPr>
              <a:t>Green </a:t>
            </a:r>
            <a:r>
              <a:rPr lang="it-IT" sz="2400" b="1" i="1" dirty="0" err="1">
                <a:solidFill>
                  <a:schemeClr val="accent6"/>
                </a:solidFill>
                <a:effectLst/>
              </a:rPr>
              <a:t>Growth</a:t>
            </a:r>
            <a:r>
              <a:rPr lang="it-IT" sz="2400" b="1" i="0" dirty="0">
                <a:solidFill>
                  <a:schemeClr val="accent6"/>
                </a:solidFill>
                <a:effectLst/>
              </a:rPr>
              <a:t>, </a:t>
            </a:r>
            <a:r>
              <a:rPr lang="it-IT" sz="2400" i="0" dirty="0">
                <a:solidFill>
                  <a:schemeClr val="accent6"/>
                </a:solidFill>
                <a:effectLst/>
              </a:rPr>
              <a:t>il</a:t>
            </a:r>
            <a:r>
              <a:rPr lang="it-IT" sz="2400" b="1" i="0" dirty="0">
                <a:solidFill>
                  <a:schemeClr val="accent6"/>
                </a:solidFill>
                <a:effectLst/>
              </a:rPr>
              <a:t> </a:t>
            </a:r>
            <a:r>
              <a:rPr lang="it-IT" sz="2400" b="1" i="1" dirty="0">
                <a:solidFill>
                  <a:schemeClr val="accent6"/>
                </a:solidFill>
                <a:effectLst/>
              </a:rPr>
              <a:t>Green New Deal</a:t>
            </a:r>
            <a:r>
              <a:rPr lang="it-IT" sz="2400" b="0" i="0" dirty="0">
                <a:solidFill>
                  <a:srgbClr val="242021"/>
                </a:solidFill>
                <a:effectLst/>
              </a:rPr>
              <a:t>. </a:t>
            </a:r>
            <a:endParaRPr lang="it-IT" sz="2400" b="0" i="0" dirty="0">
              <a:solidFill>
                <a:srgbClr val="1E4A9F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8350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D977321-C85D-62F5-BDB6-AEFFFF269933}"/>
              </a:ext>
            </a:extLst>
          </p:cNvPr>
          <p:cNvSpPr txBox="1"/>
          <p:nvPr/>
        </p:nvSpPr>
        <p:spPr>
          <a:xfrm>
            <a:off x="1049484" y="351765"/>
            <a:ext cx="1010688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1E4A9F"/>
                </a:solidFill>
                <a:effectLst/>
              </a:rPr>
              <a:t>Ultima Generazione</a:t>
            </a:r>
          </a:p>
          <a:p>
            <a:endParaRPr lang="it-IT" sz="1800" b="0" i="0" dirty="0">
              <a:solidFill>
                <a:srgbClr val="242021"/>
              </a:solidFill>
              <a:effectLst/>
            </a:endParaRPr>
          </a:p>
          <a:p>
            <a:r>
              <a:rPr lang="it-IT" sz="2000" b="0" i="0" dirty="0">
                <a:solidFill>
                  <a:srgbClr val="1E4A9F"/>
                </a:solidFill>
                <a:effectLst/>
              </a:rPr>
              <a:t>«</a:t>
            </a:r>
            <a:r>
              <a:rPr lang="it-IT" sz="2000" b="0" i="1" dirty="0">
                <a:solidFill>
                  <a:srgbClr val="1E4A9F"/>
                </a:solidFill>
                <a:effectLst/>
              </a:rPr>
              <a:t>Siamo la prima generazione che sente l’effetto del cambiamento climatico e </a:t>
            </a:r>
            <a:r>
              <a:rPr lang="it-IT" sz="2000" b="1" i="1" dirty="0">
                <a:solidFill>
                  <a:srgbClr val="1E4A9F"/>
                </a:solidFill>
                <a:effectLst/>
              </a:rPr>
              <a:t>l’ultima generazione</a:t>
            </a:r>
            <a:r>
              <a:rPr lang="it-IT" sz="2000" b="0" i="1" dirty="0">
                <a:solidFill>
                  <a:srgbClr val="1E4A9F"/>
                </a:solidFill>
                <a:effectLst/>
              </a:rPr>
              <a:t> che può farci qualcosa</a:t>
            </a:r>
            <a:r>
              <a:rPr lang="it-IT" sz="2000" b="0" i="0" dirty="0">
                <a:solidFill>
                  <a:srgbClr val="1E4A9F"/>
                </a:solidFill>
                <a:effectLst/>
              </a:rPr>
              <a:t>» (Barack Obama, 2014)</a:t>
            </a:r>
            <a:r>
              <a:rPr lang="it-IT" sz="2000" dirty="0">
                <a:solidFill>
                  <a:srgbClr val="1E4A9F"/>
                </a:solidFill>
              </a:rPr>
              <a:t> </a:t>
            </a:r>
            <a:endParaRPr lang="it-IT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84575C-D266-6EA2-6D52-6F05EBF856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1E4A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age 4" descr="Une image contenant Visage humain, personne, habits, sourire&#10;&#10;Description générée automatiquement">
            <a:extLst>
              <a:ext uri="{FF2B5EF4-FFF2-40B4-BE49-F238E27FC236}">
                <a16:creationId xmlns:a16="http://schemas.microsoft.com/office/drawing/2014/main" id="{2F73D3C1-9D48-A2FF-DCA4-3FFFF876FD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0536" y="2119301"/>
            <a:ext cx="6861464" cy="473869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B7D6D43-785C-CD33-5571-CD8AEDF8B80F}"/>
              </a:ext>
            </a:extLst>
          </p:cNvPr>
          <p:cNvSpPr txBox="1"/>
          <p:nvPr/>
        </p:nvSpPr>
        <p:spPr>
          <a:xfrm>
            <a:off x="1049484" y="2234045"/>
            <a:ext cx="396932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/>
              <a:t>Giovani in tutto il mondo, intelligenti e informati, si battono per il </a:t>
            </a:r>
            <a:r>
              <a:rPr lang="it-IT" sz="2200" b="1" dirty="0"/>
              <a:t>loro futuro</a:t>
            </a:r>
            <a:r>
              <a:rPr lang="it-IT" sz="2200" dirty="0"/>
              <a:t>.</a:t>
            </a:r>
          </a:p>
          <a:p>
            <a:endParaRPr lang="it-IT" sz="2200" dirty="0"/>
          </a:p>
          <a:p>
            <a:r>
              <a:rPr lang="it-IT" sz="2600" b="1" i="1" dirty="0">
                <a:solidFill>
                  <a:srgbClr val="1E4A9F"/>
                </a:solidFill>
              </a:rPr>
              <a:t>Basta svegliarsi e agire</a:t>
            </a:r>
            <a:r>
              <a:rPr lang="it-IT" sz="2600" dirty="0">
                <a:solidFill>
                  <a:srgbClr val="1E4A9F"/>
                </a:solidFill>
              </a:rPr>
              <a:t>! (Greta Thunberg)</a:t>
            </a:r>
          </a:p>
        </p:txBody>
      </p:sp>
    </p:spTree>
    <p:extLst>
      <p:ext uri="{BB962C8B-B14F-4D97-AF65-F5344CB8AC3E}">
        <p14:creationId xmlns:p14="http://schemas.microsoft.com/office/powerpoint/2010/main" val="18378001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33F3B11-07FE-5D99-FCBE-E3589EA2212F}"/>
              </a:ext>
            </a:extLst>
          </p:cNvPr>
          <p:cNvSpPr txBox="1"/>
          <p:nvPr/>
        </p:nvSpPr>
        <p:spPr>
          <a:xfrm>
            <a:off x="4697730" y="2514600"/>
            <a:ext cx="28460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7000" b="1" dirty="0">
                <a:solidFill>
                  <a:srgbClr val="1E4A9F"/>
                </a:solidFill>
              </a:rPr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61603705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2344</TotalTime>
  <Words>2164</Words>
  <Application>Microsoft Office PowerPoint</Application>
  <PresentationFormat>Widescreen</PresentationFormat>
  <Paragraphs>223</Paragraphs>
  <Slides>27</Slides>
  <Notes>23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37" baseType="lpstr">
      <vt:lpstr>Aptos</vt:lpstr>
      <vt:lpstr>Aptos Display</vt:lpstr>
      <vt:lpstr>Arial</vt:lpstr>
      <vt:lpstr>Arial-BoldItalicMT</vt:lpstr>
      <vt:lpstr>Arial-ItalicMT</vt:lpstr>
      <vt:lpstr>ArialMT</vt:lpstr>
      <vt:lpstr>ArialNarrow</vt:lpstr>
      <vt:lpstr>Calibri-Italic</vt:lpstr>
      <vt:lpstr>Plantin</vt:lpstr>
      <vt:lpstr>Thème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georg wolfgang wallner</dc:creator>
  <cp:lastModifiedBy>rodiste@libero.it</cp:lastModifiedBy>
  <cp:revision>51</cp:revision>
  <dcterms:created xsi:type="dcterms:W3CDTF">2024-09-09T05:51:00Z</dcterms:created>
  <dcterms:modified xsi:type="dcterms:W3CDTF">2024-09-15T15:13:36Z</dcterms:modified>
</cp:coreProperties>
</file>