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38"/>
  </p:notesMasterIdLst>
  <p:sldIdLst>
    <p:sldId id="824" r:id="rId2"/>
    <p:sldId id="825" r:id="rId3"/>
    <p:sldId id="809" r:id="rId4"/>
    <p:sldId id="827" r:id="rId5"/>
    <p:sldId id="828" r:id="rId6"/>
    <p:sldId id="829" r:id="rId7"/>
    <p:sldId id="831" r:id="rId8"/>
    <p:sldId id="830" r:id="rId9"/>
    <p:sldId id="832" r:id="rId10"/>
    <p:sldId id="833" r:id="rId11"/>
    <p:sldId id="834" r:id="rId12"/>
    <p:sldId id="860" r:id="rId13"/>
    <p:sldId id="861" r:id="rId14"/>
    <p:sldId id="862" r:id="rId15"/>
    <p:sldId id="835" r:id="rId16"/>
    <p:sldId id="836" r:id="rId17"/>
    <p:sldId id="837" r:id="rId18"/>
    <p:sldId id="838" r:id="rId19"/>
    <p:sldId id="839" r:id="rId20"/>
    <p:sldId id="840" r:id="rId21"/>
    <p:sldId id="841" r:id="rId22"/>
    <p:sldId id="842" r:id="rId23"/>
    <p:sldId id="844" r:id="rId24"/>
    <p:sldId id="845" r:id="rId25"/>
    <p:sldId id="846" r:id="rId26"/>
    <p:sldId id="848" r:id="rId27"/>
    <p:sldId id="849" r:id="rId28"/>
    <p:sldId id="850" r:id="rId29"/>
    <p:sldId id="851" r:id="rId30"/>
    <p:sldId id="852" r:id="rId31"/>
    <p:sldId id="853" r:id="rId32"/>
    <p:sldId id="854" r:id="rId33"/>
    <p:sldId id="855" r:id="rId34"/>
    <p:sldId id="856" r:id="rId35"/>
    <p:sldId id="863" r:id="rId36"/>
    <p:sldId id="823" r:id="rId37"/>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AD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0" d="100"/>
          <a:sy n="60" d="100"/>
        </p:scale>
        <p:origin x="840" y="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2D8151-CBFE-4830-8B88-6574C3B2BD96}" type="datetimeFigureOut">
              <a:rPr lang="it-IT" smtClean="0"/>
              <a:pPr/>
              <a:t>19/09/2023</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9963D5-0125-448F-B98A-9A89632894C9}" type="slidenum">
              <a:rPr lang="it-IT" smtClean="0"/>
              <a:pPr/>
              <a:t>‹N›</a:t>
            </a:fld>
            <a:endParaRPr lang="it-IT"/>
          </a:p>
        </p:txBody>
      </p:sp>
    </p:spTree>
    <p:extLst>
      <p:ext uri="{BB962C8B-B14F-4D97-AF65-F5344CB8AC3E}">
        <p14:creationId xmlns:p14="http://schemas.microsoft.com/office/powerpoint/2010/main" val="2353002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1</a:t>
            </a:fld>
            <a:endParaRPr lang="it-IT" altLang="it-IT" sz="1200"/>
          </a:p>
        </p:txBody>
      </p:sp>
    </p:spTree>
    <p:extLst>
      <p:ext uri="{BB962C8B-B14F-4D97-AF65-F5344CB8AC3E}">
        <p14:creationId xmlns:p14="http://schemas.microsoft.com/office/powerpoint/2010/main" val="3386495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2</a:t>
            </a:fld>
            <a:endParaRPr lang="it-IT" altLang="it-IT" sz="1200"/>
          </a:p>
        </p:txBody>
      </p:sp>
    </p:spTree>
    <p:extLst>
      <p:ext uri="{BB962C8B-B14F-4D97-AF65-F5344CB8AC3E}">
        <p14:creationId xmlns:p14="http://schemas.microsoft.com/office/powerpoint/2010/main" val="3360716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3</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4</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5</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6</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8</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9</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10</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11</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12</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13</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14</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15</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19</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20</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21</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22</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23</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24</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25</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26</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27</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28</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29</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30</a:t>
            </a:fld>
            <a:endParaRPr lang="it-IT" altLang="it-IT" sz="1200"/>
          </a:p>
        </p:txBody>
      </p:sp>
    </p:spTree>
    <p:extLst>
      <p:ext uri="{BB962C8B-B14F-4D97-AF65-F5344CB8AC3E}">
        <p14:creationId xmlns:p14="http://schemas.microsoft.com/office/powerpoint/2010/main" val="33607168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31</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32</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33</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34</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a:extLst>
              <a:ext uri="{FF2B5EF4-FFF2-40B4-BE49-F238E27FC236}">
                <a16:creationId xmlns:a16="http://schemas.microsoft.com/office/drawing/2014/main" id="{E9CD077F-71BC-02A5-9E0A-DB013D92F2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a:extLst>
              <a:ext uri="{FF2B5EF4-FFF2-40B4-BE49-F238E27FC236}">
                <a16:creationId xmlns:a16="http://schemas.microsoft.com/office/drawing/2014/main" id="{EE504B04-EDCB-2A0A-4273-5D1F52E60A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100" name="Segnaposto numero diapositiva 3">
            <a:extLst>
              <a:ext uri="{FF2B5EF4-FFF2-40B4-BE49-F238E27FC236}">
                <a16:creationId xmlns:a16="http://schemas.microsoft.com/office/drawing/2014/main" id="{40C9EADC-902C-890F-4CED-11F56179F8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FFFD6B99-01F9-4C7E-A712-A91AA3032383}" type="slidenum">
              <a:rPr lang="it-IT" altLang="it-IT" sz="1200" smtClean="0"/>
              <a:pPr/>
              <a:t>35</a:t>
            </a:fld>
            <a:endParaRPr lang="it-IT" altLang="it-IT" sz="1200"/>
          </a:p>
        </p:txBody>
      </p:sp>
    </p:spTree>
    <p:extLst>
      <p:ext uri="{BB962C8B-B14F-4D97-AF65-F5344CB8AC3E}">
        <p14:creationId xmlns:p14="http://schemas.microsoft.com/office/powerpoint/2010/main" val="16753396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egnaposto immagine diapositiva 1">
            <a:extLst>
              <a:ext uri="{FF2B5EF4-FFF2-40B4-BE49-F238E27FC236}">
                <a16:creationId xmlns:a16="http://schemas.microsoft.com/office/drawing/2014/main" id="{84100D3B-34DC-D4EE-CE1D-59BAB6C4174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Segnaposto note 2">
            <a:extLst>
              <a:ext uri="{FF2B5EF4-FFF2-40B4-BE49-F238E27FC236}">
                <a16:creationId xmlns:a16="http://schemas.microsoft.com/office/drawing/2014/main" id="{769C3CE3-FC6E-9790-D5D8-5A82EC152A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a:t>Conosciamo il territorio</a:t>
            </a:r>
          </a:p>
        </p:txBody>
      </p:sp>
      <p:sp>
        <p:nvSpPr>
          <p:cNvPr id="11268" name="Segnaposto numero diapositiva 3">
            <a:extLst>
              <a:ext uri="{FF2B5EF4-FFF2-40B4-BE49-F238E27FC236}">
                <a16:creationId xmlns:a16="http://schemas.microsoft.com/office/drawing/2014/main" id="{6F1F8689-BBE9-9EC9-A0FB-EF818BBEF66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a:solidFill>
                  <a:schemeClr val="tx1"/>
                </a:solidFill>
                <a:latin typeface="Arial" panose="020B0604020202020204" pitchFamily="34" charset="0"/>
                <a:cs typeface="Arial" panose="020B0604020202020204" pitchFamily="34" charset="0"/>
              </a:defRPr>
            </a:lvl1pPr>
            <a:lvl2pPr marL="742950" indent="-285750">
              <a:defRPr sz="4000">
                <a:solidFill>
                  <a:schemeClr val="tx1"/>
                </a:solidFill>
                <a:latin typeface="Arial" panose="020B0604020202020204" pitchFamily="34" charset="0"/>
                <a:cs typeface="Arial" panose="020B0604020202020204" pitchFamily="34" charset="0"/>
              </a:defRPr>
            </a:lvl2pPr>
            <a:lvl3pPr marL="1143000" indent="-228600">
              <a:defRPr sz="4000">
                <a:solidFill>
                  <a:schemeClr val="tx1"/>
                </a:solidFill>
                <a:latin typeface="Arial" panose="020B0604020202020204" pitchFamily="34" charset="0"/>
                <a:cs typeface="Arial" panose="020B0604020202020204" pitchFamily="34" charset="0"/>
              </a:defRPr>
            </a:lvl3pPr>
            <a:lvl4pPr marL="1600200" indent="-228600">
              <a:defRPr sz="4000">
                <a:solidFill>
                  <a:schemeClr val="tx1"/>
                </a:solidFill>
                <a:latin typeface="Arial" panose="020B0604020202020204" pitchFamily="34" charset="0"/>
                <a:cs typeface="Arial" panose="020B0604020202020204" pitchFamily="34" charset="0"/>
              </a:defRPr>
            </a:lvl4pPr>
            <a:lvl5pPr marL="2057400" indent="-228600">
              <a:defRPr sz="4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4000">
                <a:solidFill>
                  <a:schemeClr val="tx1"/>
                </a:solidFill>
                <a:latin typeface="Arial" panose="020B0604020202020204" pitchFamily="34" charset="0"/>
                <a:cs typeface="Arial" panose="020B0604020202020204" pitchFamily="34" charset="0"/>
              </a:defRPr>
            </a:lvl9pPr>
          </a:lstStyle>
          <a:p>
            <a:fld id="{614CFAC5-1B9C-4E9E-AD5A-879863B591D2}" type="slidenum">
              <a:rPr lang="it-IT" altLang="it-IT" sz="1200" smtClean="0"/>
              <a:pPr/>
              <a:t>36</a:t>
            </a:fld>
            <a:endParaRPr lang="it-IT" altLang="it-IT" sz="1200"/>
          </a:p>
        </p:txBody>
      </p:sp>
    </p:spTree>
    <p:extLst>
      <p:ext uri="{BB962C8B-B14F-4D97-AF65-F5344CB8AC3E}">
        <p14:creationId xmlns:p14="http://schemas.microsoft.com/office/powerpoint/2010/main" val="2338421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pPr/>
              <a:t>9/19/2023</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pPr/>
              <a:t>‹N›</a:t>
            </a:fld>
            <a:endParaRPr lang="en-US" dirty="0"/>
          </a:p>
        </p:txBody>
      </p:sp>
    </p:spTree>
    <p:extLst>
      <p:ext uri="{BB962C8B-B14F-4D97-AF65-F5344CB8AC3E}">
        <p14:creationId xmlns:p14="http://schemas.microsoft.com/office/powerpoint/2010/main" val="4051416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pPr/>
              <a:t>9/19/2023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pPr/>
              <a:t>‹N›</a:t>
            </a:fld>
            <a:endParaRPr lang="en-US"/>
          </a:p>
        </p:txBody>
      </p:sp>
    </p:spTree>
    <p:extLst>
      <p:ext uri="{BB962C8B-B14F-4D97-AF65-F5344CB8AC3E}">
        <p14:creationId xmlns:p14="http://schemas.microsoft.com/office/powerpoint/2010/main" val="3618860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pPr/>
              <a:t>9/19/2023</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pPr/>
              <a:t>‹N›</a:t>
            </a:fld>
            <a:endParaRPr lang="en-US" dirty="0"/>
          </a:p>
        </p:txBody>
      </p:sp>
    </p:spTree>
    <p:extLst>
      <p:ext uri="{BB962C8B-B14F-4D97-AF65-F5344CB8AC3E}">
        <p14:creationId xmlns:p14="http://schemas.microsoft.com/office/powerpoint/2010/main" val="204822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pPr/>
              <a:t>9/19/2023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pPr/>
              <a:t>‹N›</a:t>
            </a:fld>
            <a:endParaRPr lang="en-US"/>
          </a:p>
        </p:txBody>
      </p:sp>
    </p:spTree>
    <p:extLst>
      <p:ext uri="{BB962C8B-B14F-4D97-AF65-F5344CB8AC3E}">
        <p14:creationId xmlns:p14="http://schemas.microsoft.com/office/powerpoint/2010/main" val="704683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pPr/>
              <a:t>9/19/2023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pPr/>
              <a:t>‹N›</a:t>
            </a:fld>
            <a:endParaRPr lang="en-US"/>
          </a:p>
        </p:txBody>
      </p:sp>
    </p:spTree>
    <p:extLst>
      <p:ext uri="{BB962C8B-B14F-4D97-AF65-F5344CB8AC3E}">
        <p14:creationId xmlns:p14="http://schemas.microsoft.com/office/powerpoint/2010/main" val="2245286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pPr/>
              <a:t>9/19/2023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pPr/>
              <a:t>‹N›</a:t>
            </a:fld>
            <a:endParaRPr lang="en-US"/>
          </a:p>
        </p:txBody>
      </p:sp>
    </p:spTree>
    <p:extLst>
      <p:ext uri="{BB962C8B-B14F-4D97-AF65-F5344CB8AC3E}">
        <p14:creationId xmlns:p14="http://schemas.microsoft.com/office/powerpoint/2010/main" val="3479737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pPr/>
              <a:t>9/19/2023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pPr/>
              <a:t>‹N›</a:t>
            </a:fld>
            <a:endParaRPr lang="en-US"/>
          </a:p>
        </p:txBody>
      </p:sp>
    </p:spTree>
    <p:extLst>
      <p:ext uri="{BB962C8B-B14F-4D97-AF65-F5344CB8AC3E}">
        <p14:creationId xmlns:p14="http://schemas.microsoft.com/office/powerpoint/2010/main" val="3064357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pPr/>
              <a:t>9/19/2023</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pPr/>
              <a:t>‹N›</a:t>
            </a:fld>
            <a:endParaRPr lang="en-US"/>
          </a:p>
        </p:txBody>
      </p:sp>
    </p:spTree>
    <p:extLst>
      <p:ext uri="{BB962C8B-B14F-4D97-AF65-F5344CB8AC3E}">
        <p14:creationId xmlns:p14="http://schemas.microsoft.com/office/powerpoint/2010/main" val="1832081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9/19/2023</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pPr/>
              <a:t>‹N›</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262376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pPr/>
              <a:t>9/19/2023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pPr/>
              <a:t>‹N›</a:t>
            </a:fld>
            <a:endParaRPr lang="en-US"/>
          </a:p>
        </p:txBody>
      </p:sp>
    </p:spTree>
    <p:extLst>
      <p:ext uri="{BB962C8B-B14F-4D97-AF65-F5344CB8AC3E}">
        <p14:creationId xmlns:p14="http://schemas.microsoft.com/office/powerpoint/2010/main" val="2787561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pPr/>
              <a:t>9/19/2023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pPr/>
              <a:t>‹N›</a:t>
            </a:fld>
            <a:endParaRPr lang="en-US"/>
          </a:p>
        </p:txBody>
      </p:sp>
    </p:spTree>
    <p:extLst>
      <p:ext uri="{BB962C8B-B14F-4D97-AF65-F5344CB8AC3E}">
        <p14:creationId xmlns:p14="http://schemas.microsoft.com/office/powerpoint/2010/main" val="34438699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uto">
    <p:spTree>
      <p:nvGrpSpPr>
        <p:cNvPr id="1" name=""/>
        <p:cNvGrpSpPr/>
        <p:nvPr/>
      </p:nvGrpSpPr>
      <p:grpSpPr>
        <a:xfrm>
          <a:off x="0" y="0"/>
          <a:ext cx="0" cy="0"/>
          <a:chOff x="0" y="0"/>
          <a:chExt cx="0" cy="0"/>
        </a:xfrm>
      </p:grpSpPr>
      <p:sp>
        <p:nvSpPr>
          <p:cNvPr id="2" name="Segnaposto contenuto 1"/>
          <p:cNvSpPr>
            <a:spLocks noGrp="1"/>
          </p:cNvSpPr>
          <p:nvPr>
            <p:ph/>
          </p:nvPr>
        </p:nvSpPr>
        <p:spPr>
          <a:xfrm>
            <a:off x="609600" y="274639"/>
            <a:ext cx="10972800" cy="5851525"/>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3" name="Segnaposto data 2"/>
          <p:cNvSpPr>
            <a:spLocks noGrp="1"/>
          </p:cNvSpPr>
          <p:nvPr>
            <p:ph type="dt" sz="half" idx="10"/>
          </p:nvPr>
        </p:nvSpPr>
        <p:spPr>
          <a:xfrm>
            <a:off x="609600" y="6245225"/>
            <a:ext cx="2844800" cy="476250"/>
          </a:xfrm>
        </p:spPr>
        <p:txBody>
          <a:bodyPr/>
          <a:lstStyle>
            <a:lvl1pPr>
              <a:defRPr/>
            </a:lvl1pPr>
          </a:lstStyle>
          <a:p>
            <a:endParaRPr lang="it-IT"/>
          </a:p>
        </p:txBody>
      </p:sp>
      <p:sp>
        <p:nvSpPr>
          <p:cNvPr id="4" name="Segnaposto piè di pagina 3"/>
          <p:cNvSpPr>
            <a:spLocks noGrp="1"/>
          </p:cNvSpPr>
          <p:nvPr>
            <p:ph type="ftr" sz="quarter" idx="11"/>
          </p:nvPr>
        </p:nvSpPr>
        <p:spPr>
          <a:xfrm>
            <a:off x="4165600" y="6245225"/>
            <a:ext cx="3860800" cy="476250"/>
          </a:xfrm>
        </p:spPr>
        <p:txBody>
          <a:bodyPr/>
          <a:lstStyle>
            <a:lvl1pPr>
              <a:defRPr/>
            </a:lvl1pPr>
          </a:lstStyle>
          <a:p>
            <a:endParaRPr lang="it-IT"/>
          </a:p>
        </p:txBody>
      </p:sp>
      <p:sp>
        <p:nvSpPr>
          <p:cNvPr id="5" name="Segnaposto numero diapositiva 4"/>
          <p:cNvSpPr>
            <a:spLocks noGrp="1"/>
          </p:cNvSpPr>
          <p:nvPr>
            <p:ph type="sldNum" sz="quarter" idx="12"/>
          </p:nvPr>
        </p:nvSpPr>
        <p:spPr>
          <a:xfrm>
            <a:off x="8737600" y="6245225"/>
            <a:ext cx="2844800" cy="476250"/>
          </a:xfrm>
        </p:spPr>
        <p:txBody>
          <a:bodyPr/>
          <a:lstStyle>
            <a:lvl1pPr>
              <a:defRPr/>
            </a:lvl1pPr>
          </a:lstStyle>
          <a:p>
            <a:fld id="{D2D45F1D-C321-4292-BCDB-7329BD1FABF7}" type="slidenum">
              <a:rPr lang="it-IT"/>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pPr/>
              <a:t>9/19/2023</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pPr/>
              <a:t>‹N›</a:t>
            </a:fld>
            <a:endParaRPr lang="en-US"/>
          </a:p>
        </p:txBody>
      </p:sp>
    </p:spTree>
    <p:extLst>
      <p:ext uri="{BB962C8B-B14F-4D97-AF65-F5344CB8AC3E}">
        <p14:creationId xmlns:p14="http://schemas.microsoft.com/office/powerpoint/2010/main" val="2864143881"/>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0" r:id="rId5"/>
    <p:sldLayoutId id="2147483675" r:id="rId6"/>
    <p:sldLayoutId id="2147483676" r:id="rId7"/>
    <p:sldLayoutId id="2147483677" r:id="rId8"/>
    <p:sldLayoutId id="2147483678" r:id="rId9"/>
    <p:sldLayoutId id="2147483679" r:id="rId10"/>
    <p:sldLayoutId id="2147483681" r:id="rId11"/>
    <p:sldLayoutId id="2147483689" r:id="rId12"/>
  </p:sldLayoutIdLst>
  <p:hf sldNum="0" hdr="0" ftr="0" dt="0"/>
  <p:txStyles>
    <p:titleStyle>
      <a:lvl1pPr algn="l" defTabSz="914400" rtl="0" eaLnBrk="1" latinLnBrk="0" hangingPunct="1">
        <a:lnSpc>
          <a:spcPct val="90000"/>
        </a:lnSpc>
        <a:spcBef>
          <a:spcPct val="0"/>
        </a:spcBef>
        <a:buNone/>
        <a:defRPr lang="en-US" sz="42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2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3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3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hyperlink" Target="https://www.bolsenaforum.it/criticita-del-lago/agricoltura-intensiva/la-maledizione-del-fosforo-di-elizabeth-kolbert/" TargetMode="External"/><Relationship Id="rId5" Type="http://schemas.openxmlformats.org/officeDocument/2006/relationships/image" Target="../media/image9.jpeg"/><Relationship Id="rId4" Type="http://schemas.openxmlformats.org/officeDocument/2006/relationships/image" Target="../media/image8.jpeg"/></Relationships>
</file>

<file path=ppt/slides/_rels/slide3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023DA02C-EF11-38B7-2CCA-CC60E39F5ACC}"/>
              </a:ext>
            </a:extLst>
          </p:cNvPr>
          <p:cNvPicPr>
            <a:picLocks noChangeAspect="1"/>
          </p:cNvPicPr>
          <p:nvPr/>
        </p:nvPicPr>
        <p:blipFill>
          <a:blip r:embed="rId3" cstate="print"/>
          <a:stretch>
            <a:fillRect/>
          </a:stretch>
        </p:blipFill>
        <p:spPr>
          <a:xfrm>
            <a:off x="3831821" y="786809"/>
            <a:ext cx="4528358" cy="264219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 name="CasellaDiTesto 1">
            <a:extLst>
              <a:ext uri="{FF2B5EF4-FFF2-40B4-BE49-F238E27FC236}">
                <a16:creationId xmlns:a16="http://schemas.microsoft.com/office/drawing/2014/main" id="{14EA0102-A65B-6993-E419-57AE9A19AAB2}"/>
              </a:ext>
            </a:extLst>
          </p:cNvPr>
          <p:cNvSpPr txBox="1"/>
          <p:nvPr/>
        </p:nvSpPr>
        <p:spPr>
          <a:xfrm>
            <a:off x="393405" y="3944679"/>
            <a:ext cx="11291776" cy="1938992"/>
          </a:xfrm>
          <a:prstGeom prst="rect">
            <a:avLst/>
          </a:prstGeom>
          <a:noFill/>
        </p:spPr>
        <p:txBody>
          <a:bodyPr wrap="square" rtlCol="0">
            <a:spAutoFit/>
          </a:bodyPr>
          <a:lstStyle/>
          <a:p>
            <a:pPr algn="ctr"/>
            <a:r>
              <a:rPr lang="it-IT" sz="3600" dirty="0">
                <a:solidFill>
                  <a:srgbClr val="FFFF00"/>
                </a:solidFill>
                <a:effectLst>
                  <a:outerShdw blurRad="38100" dist="38100" dir="2700000" algn="tl">
                    <a:srgbClr val="000000">
                      <a:alpha val="43137"/>
                    </a:srgbClr>
                  </a:outerShdw>
                </a:effectLst>
              </a:rPr>
              <a:t>Progetto scolastico per le scuole superiori</a:t>
            </a:r>
          </a:p>
          <a:p>
            <a:pPr algn="ctr"/>
            <a:endParaRPr lang="it-IT" sz="3600" dirty="0">
              <a:solidFill>
                <a:srgbClr val="FFFF00"/>
              </a:solidFill>
              <a:effectLst>
                <a:outerShdw blurRad="38100" dist="38100" dir="2700000" algn="tl">
                  <a:srgbClr val="000000">
                    <a:alpha val="43137"/>
                  </a:srgbClr>
                </a:outerShdw>
              </a:effectLst>
            </a:endParaRPr>
          </a:p>
          <a:p>
            <a:pPr algn="ctr"/>
            <a:r>
              <a:rPr lang="it-IT" sz="4800" b="1" i="1" dirty="0">
                <a:solidFill>
                  <a:srgbClr val="FFFF00"/>
                </a:solidFill>
                <a:effectLst>
                  <a:outerShdw blurRad="38100" dist="38100" dir="2700000" algn="tl">
                    <a:srgbClr val="000000">
                      <a:alpha val="43137"/>
                    </a:srgbClr>
                  </a:outerShdw>
                </a:effectLst>
              </a:rPr>
              <a:t>Conoscere il </a:t>
            </a:r>
            <a:r>
              <a:rPr lang="it-IT" sz="4800" b="1" i="1" dirty="0" err="1">
                <a:solidFill>
                  <a:srgbClr val="FFFF00"/>
                </a:solidFill>
                <a:effectLst>
                  <a:outerShdw blurRad="38100" dist="38100" dir="2700000" algn="tl">
                    <a:srgbClr val="000000">
                      <a:alpha val="43137"/>
                    </a:srgbClr>
                  </a:outerShdw>
                </a:effectLst>
              </a:rPr>
              <a:t>Biodistretto</a:t>
            </a:r>
            <a:r>
              <a:rPr lang="it-IT" sz="4800" b="1" i="1" dirty="0">
                <a:solidFill>
                  <a:srgbClr val="FFFF00"/>
                </a:solidFill>
                <a:effectLst>
                  <a:outerShdw blurRad="38100" dist="38100" dir="2700000" algn="tl">
                    <a:srgbClr val="000000">
                      <a:alpha val="43137"/>
                    </a:srgbClr>
                  </a:outerShdw>
                </a:effectLst>
              </a:rPr>
              <a:t> Lago di Bolsena</a:t>
            </a:r>
          </a:p>
        </p:txBody>
      </p:sp>
    </p:spTree>
    <p:extLst>
      <p:ext uri="{BB962C8B-B14F-4D97-AF65-F5344CB8AC3E}">
        <p14:creationId xmlns:p14="http://schemas.microsoft.com/office/powerpoint/2010/main" val="2409198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023DA02C-EF11-38B7-2CCA-CC60E39F5ACC}"/>
              </a:ext>
            </a:extLst>
          </p:cNvPr>
          <p:cNvPicPr>
            <a:picLocks noChangeAspect="1"/>
          </p:cNvPicPr>
          <p:nvPr/>
        </p:nvPicPr>
        <p:blipFill>
          <a:blip r:embed="rId3" cstate="print"/>
          <a:stretch>
            <a:fillRect/>
          </a:stretch>
        </p:blipFill>
        <p:spPr>
          <a:xfrm>
            <a:off x="4604175" y="588706"/>
            <a:ext cx="2983649" cy="174088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 name="CasellaDiTesto 1">
            <a:extLst>
              <a:ext uri="{FF2B5EF4-FFF2-40B4-BE49-F238E27FC236}">
                <a16:creationId xmlns:a16="http://schemas.microsoft.com/office/drawing/2014/main" id="{14EA0102-A65B-6993-E419-57AE9A19AAB2}"/>
              </a:ext>
            </a:extLst>
          </p:cNvPr>
          <p:cNvSpPr txBox="1"/>
          <p:nvPr/>
        </p:nvSpPr>
        <p:spPr>
          <a:xfrm>
            <a:off x="450111" y="3019646"/>
            <a:ext cx="11291776" cy="2857962"/>
          </a:xfrm>
          <a:prstGeom prst="rect">
            <a:avLst/>
          </a:prstGeom>
          <a:noFill/>
        </p:spPr>
        <p:txBody>
          <a:bodyPr wrap="square" rtlCol="0">
            <a:spAutoFit/>
          </a:bodyPr>
          <a:lstStyle/>
          <a:p>
            <a:pPr algn="ctr"/>
            <a:r>
              <a:rPr lang="it-IT" sz="3600" b="1" dirty="0">
                <a:solidFill>
                  <a:srgbClr val="FFFF00"/>
                </a:solidFill>
                <a:effectLst>
                  <a:outerShdw blurRad="38100" dist="38100" dir="2700000" algn="tl">
                    <a:srgbClr val="000000">
                      <a:alpha val="43137"/>
                    </a:srgbClr>
                  </a:outerShdw>
                </a:effectLst>
              </a:rPr>
              <a:t>2° anno</a:t>
            </a:r>
          </a:p>
          <a:p>
            <a:pPr algn="ctr"/>
            <a:endParaRPr lang="it-IT" sz="3600" b="1" dirty="0">
              <a:solidFill>
                <a:schemeClr val="accent3">
                  <a:lumMod val="60000"/>
                  <a:lumOff val="40000"/>
                </a:schemeClr>
              </a:solidFill>
              <a:effectLst>
                <a:outerShdw blurRad="38100" dist="38100" dir="2700000" algn="tl">
                  <a:srgbClr val="000000">
                    <a:alpha val="43137"/>
                  </a:srgbClr>
                </a:outerShdw>
              </a:effectLst>
            </a:endParaRPr>
          </a:p>
          <a:p>
            <a:pPr marL="90170" marR="269875" algn="ctr">
              <a:lnSpc>
                <a:spcPct val="107000"/>
              </a:lnSpc>
              <a:spcAft>
                <a:spcPts val="600"/>
              </a:spcAft>
            </a:pPr>
            <a:r>
              <a:rPr lang="it-IT" sz="4800" b="1" i="1" dirty="0">
                <a:solidFill>
                  <a:srgbClr val="FFFF00"/>
                </a:solidFill>
                <a:effectLst>
                  <a:outerShdw blurRad="38100" dist="38100" dir="2700000" algn="tl">
                    <a:srgbClr val="000000">
                      <a:alpha val="43137"/>
                    </a:srgbClr>
                  </a:outerShdw>
                </a:effectLst>
              </a:rPr>
              <a:t>Gli Ecosistemi del </a:t>
            </a:r>
            <a:r>
              <a:rPr lang="it-IT" sz="4800" b="1" i="1" dirty="0" err="1">
                <a:solidFill>
                  <a:srgbClr val="FFFF00"/>
                </a:solidFill>
                <a:effectLst>
                  <a:outerShdw blurRad="38100" dist="38100" dir="2700000" algn="tl">
                    <a:srgbClr val="000000">
                      <a:alpha val="43137"/>
                    </a:srgbClr>
                  </a:outerShdw>
                </a:effectLst>
              </a:rPr>
              <a:t>Biodistretto</a:t>
            </a:r>
            <a:r>
              <a:rPr lang="it-IT" sz="4800" b="1" i="1" dirty="0">
                <a:solidFill>
                  <a:srgbClr val="FFFF00"/>
                </a:solidFill>
                <a:effectLst>
                  <a:outerShdw blurRad="38100" dist="38100" dir="2700000" algn="tl">
                    <a:srgbClr val="000000">
                      <a:alpha val="43137"/>
                    </a:srgbClr>
                  </a:outerShdw>
                </a:effectLst>
              </a:rPr>
              <a:t> </a:t>
            </a:r>
          </a:p>
          <a:p>
            <a:pPr marL="90170" marR="269875" algn="ctr">
              <a:lnSpc>
                <a:spcPct val="107000"/>
              </a:lnSpc>
              <a:spcAft>
                <a:spcPts val="600"/>
              </a:spcAft>
            </a:pPr>
            <a:r>
              <a:rPr lang="it-IT" sz="4800" b="1" i="1" dirty="0">
                <a:solidFill>
                  <a:srgbClr val="FFFF00"/>
                </a:solidFill>
                <a:effectLst>
                  <a:outerShdw blurRad="38100" dist="38100" dir="2700000" algn="tl">
                    <a:srgbClr val="000000">
                      <a:alpha val="43137"/>
                    </a:srgbClr>
                  </a:outerShdw>
                </a:effectLst>
              </a:rPr>
              <a:t>Lago di Bolsena</a:t>
            </a:r>
          </a:p>
        </p:txBody>
      </p:sp>
    </p:spTree>
    <p:extLst>
      <p:ext uri="{BB962C8B-B14F-4D97-AF65-F5344CB8AC3E}">
        <p14:creationId xmlns:p14="http://schemas.microsoft.com/office/powerpoint/2010/main" val="2847285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1562576" y="601664"/>
            <a:ext cx="9066847" cy="830997"/>
          </a:xfrm>
          <a:prstGeom prst="rect">
            <a:avLst/>
          </a:prstGeom>
          <a:noFill/>
          <a:ln w="76200">
            <a:solidFill>
              <a:srgbClr val="92D050"/>
            </a:solidFill>
          </a:ln>
        </p:spPr>
        <p:txBody>
          <a:bodyPr wrap="square">
            <a:spAutoFit/>
          </a:bodyPr>
          <a:lstStyle/>
          <a:p>
            <a:pPr algn="ctr"/>
            <a:r>
              <a:rPr lang="it-IT" sz="4800" b="1" i="1" dirty="0">
                <a:solidFill>
                  <a:srgbClr val="FFFF00"/>
                </a:solidFill>
                <a:effectLst>
                  <a:outerShdw blurRad="38100" dist="38100" dir="2700000" algn="tl">
                    <a:srgbClr val="000000">
                      <a:alpha val="43137"/>
                    </a:srgbClr>
                  </a:outerShdw>
                </a:effectLst>
              </a:rPr>
              <a:t>II concetto di Ecosistema</a:t>
            </a:r>
          </a:p>
        </p:txBody>
      </p:sp>
      <p:sp>
        <p:nvSpPr>
          <p:cNvPr id="5" name="CasellaDiTesto 5">
            <a:extLst>
              <a:ext uri="{FF2B5EF4-FFF2-40B4-BE49-F238E27FC236}">
                <a16:creationId xmlns:a16="http://schemas.microsoft.com/office/drawing/2014/main" id="{E807FCC4-15B2-1163-B6C6-7EE26FE13C42}"/>
              </a:ext>
            </a:extLst>
          </p:cNvPr>
          <p:cNvSpPr txBox="1">
            <a:spLocks noChangeArrowheads="1"/>
          </p:cNvSpPr>
          <p:nvPr/>
        </p:nvSpPr>
        <p:spPr bwMode="auto">
          <a:xfrm>
            <a:off x="694593" y="1643921"/>
            <a:ext cx="1097279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buNone/>
            </a:pPr>
            <a:r>
              <a:rPr lang="it-IT" sz="1800" b="1" dirty="0"/>
              <a:t>Un ecosistema è una unità territoriale che include tutti gli organismi presenti in una data area (la comunità): essi interagiscono con l’ambiente fisico in modo tale che un flusso di energia porta ad una ben definita struttura trofica (</a:t>
            </a:r>
            <a:r>
              <a:rPr lang="it-IT" sz="1800" b="1" dirty="0">
                <a:solidFill>
                  <a:schemeClr val="accent1">
                    <a:lumMod val="40000"/>
                    <a:lumOff val="60000"/>
                  </a:schemeClr>
                </a:solidFill>
                <a:effectLst>
                  <a:outerShdw blurRad="38100" dist="38100" dir="2700000" algn="tl">
                    <a:srgbClr val="000000">
                      <a:alpha val="43137"/>
                    </a:srgbClr>
                  </a:outerShdw>
                </a:effectLst>
              </a:rPr>
              <a:t>piramide alimentare e reti trofiche</a:t>
            </a:r>
            <a:r>
              <a:rPr lang="it-IT" sz="1800" b="1" dirty="0"/>
              <a:t>), a una diversità biotica (</a:t>
            </a:r>
            <a:r>
              <a:rPr lang="it-IT" sz="1800" b="1" dirty="0">
                <a:solidFill>
                  <a:schemeClr val="accent1">
                    <a:lumMod val="40000"/>
                    <a:lumOff val="60000"/>
                  </a:schemeClr>
                </a:solidFill>
                <a:effectLst>
                  <a:outerShdw blurRad="38100" dist="38100" dir="2700000" algn="tl">
                    <a:srgbClr val="000000">
                      <a:alpha val="43137"/>
                    </a:srgbClr>
                  </a:outerShdw>
                </a:effectLst>
              </a:rPr>
              <a:t>diversità di specie</a:t>
            </a:r>
            <a:r>
              <a:rPr lang="it-IT" sz="1800" b="1" dirty="0"/>
              <a:t>), a una ciclizzazione della materia all’interno del sistema (</a:t>
            </a:r>
            <a:r>
              <a:rPr lang="it-IT" sz="1800" b="1" dirty="0">
                <a:solidFill>
                  <a:schemeClr val="accent1">
                    <a:lumMod val="40000"/>
                    <a:lumOff val="60000"/>
                  </a:schemeClr>
                </a:solidFill>
                <a:effectLst>
                  <a:outerShdw blurRad="38100" dist="38100" dir="2700000" algn="tl">
                    <a:srgbClr val="000000">
                      <a:alpha val="43137"/>
                    </a:srgbClr>
                  </a:outerShdw>
                </a:effectLst>
              </a:rPr>
              <a:t>cicli </a:t>
            </a:r>
            <a:r>
              <a:rPr lang="it-IT" sz="1800" b="1" dirty="0" err="1">
                <a:solidFill>
                  <a:schemeClr val="accent1">
                    <a:lumMod val="40000"/>
                    <a:lumOff val="60000"/>
                  </a:schemeClr>
                </a:solidFill>
                <a:effectLst>
                  <a:outerShdw blurRad="38100" dist="38100" dir="2700000" algn="tl">
                    <a:srgbClr val="000000">
                      <a:alpha val="43137"/>
                    </a:srgbClr>
                  </a:outerShdw>
                </a:effectLst>
              </a:rPr>
              <a:t>biogeochimici</a:t>
            </a:r>
            <a:r>
              <a:rPr lang="it-IT" sz="1800" b="1" dirty="0"/>
              <a:t>).</a:t>
            </a:r>
            <a:endParaRPr lang="it-IT" altLang="it-IT" sz="1800" b="1" dirty="0">
              <a:solidFill>
                <a:srgbClr val="7030A0"/>
              </a:solidFill>
              <a:latin typeface="Arial Narrow" panose="020B0606020202030204" pitchFamily="34" charset="0"/>
            </a:endParaRPr>
          </a:p>
        </p:txBody>
      </p:sp>
      <p:pic>
        <p:nvPicPr>
          <p:cNvPr id="6" name="Immagine 5" descr="343434.jpg"/>
          <p:cNvPicPr>
            <a:picLocks noChangeAspect="1"/>
          </p:cNvPicPr>
          <p:nvPr/>
        </p:nvPicPr>
        <p:blipFill>
          <a:blip r:embed="rId3" cstate="print"/>
          <a:stretch>
            <a:fillRect/>
          </a:stretch>
        </p:blipFill>
        <p:spPr>
          <a:xfrm>
            <a:off x="609957" y="3882251"/>
            <a:ext cx="2608028" cy="2107713"/>
          </a:xfrm>
          <a:prstGeom prst="rect">
            <a:avLst/>
          </a:prstGeom>
        </p:spPr>
      </p:pic>
      <p:pic>
        <p:nvPicPr>
          <p:cNvPr id="7" name="Immagine 6" descr="45454545.jpg"/>
          <p:cNvPicPr>
            <a:picLocks noChangeAspect="1"/>
          </p:cNvPicPr>
          <p:nvPr/>
        </p:nvPicPr>
        <p:blipFill>
          <a:blip r:embed="rId4" cstate="print"/>
          <a:stretch>
            <a:fillRect/>
          </a:stretch>
        </p:blipFill>
        <p:spPr>
          <a:xfrm>
            <a:off x="3720613" y="3852719"/>
            <a:ext cx="3791904" cy="2108465"/>
          </a:xfrm>
          <a:prstGeom prst="rect">
            <a:avLst/>
          </a:prstGeom>
        </p:spPr>
      </p:pic>
      <p:pic>
        <p:nvPicPr>
          <p:cNvPr id="8" name="Immagine 7" descr="6767677.jpg"/>
          <p:cNvPicPr>
            <a:picLocks noChangeAspect="1"/>
          </p:cNvPicPr>
          <p:nvPr/>
        </p:nvPicPr>
        <p:blipFill>
          <a:blip r:embed="rId5" cstate="print"/>
          <a:stretch>
            <a:fillRect/>
          </a:stretch>
        </p:blipFill>
        <p:spPr>
          <a:xfrm>
            <a:off x="7890824" y="3881256"/>
            <a:ext cx="3451253" cy="2109823"/>
          </a:xfrm>
          <a:prstGeom prst="rect">
            <a:avLst/>
          </a:prstGeom>
        </p:spPr>
      </p:pic>
      <p:sp>
        <p:nvSpPr>
          <p:cNvPr id="9" name="CasellaDiTesto 8"/>
          <p:cNvSpPr txBox="1"/>
          <p:nvPr/>
        </p:nvSpPr>
        <p:spPr>
          <a:xfrm>
            <a:off x="1872762" y="3156438"/>
            <a:ext cx="9249507" cy="369332"/>
          </a:xfrm>
          <a:prstGeom prst="rect">
            <a:avLst/>
          </a:prstGeom>
          <a:noFill/>
        </p:spPr>
        <p:txBody>
          <a:bodyPr wrap="square" rtlCol="0">
            <a:spAutoFit/>
          </a:bodyPr>
          <a:lstStyle/>
          <a:p>
            <a:r>
              <a:rPr lang="it-IT" b="1" dirty="0">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Ogni ecosistema è caratterizzato dall’articolazione di questi 3 elementi</a:t>
            </a:r>
          </a:p>
        </p:txBody>
      </p:sp>
      <p:sp>
        <p:nvSpPr>
          <p:cNvPr id="10" name="CasellaDiTesto 9"/>
          <p:cNvSpPr txBox="1"/>
          <p:nvPr/>
        </p:nvSpPr>
        <p:spPr>
          <a:xfrm>
            <a:off x="1178169" y="6022731"/>
            <a:ext cx="1582615" cy="369332"/>
          </a:xfrm>
          <a:prstGeom prst="rect">
            <a:avLst/>
          </a:prstGeom>
          <a:noFill/>
        </p:spPr>
        <p:txBody>
          <a:bodyPr wrap="square" rtlCol="0">
            <a:spAutoFit/>
          </a:bodyPr>
          <a:lstStyle/>
          <a:p>
            <a:pPr algn="ctr"/>
            <a:r>
              <a:rPr lang="it-IT" b="1" dirty="0">
                <a:latin typeface="Arial" pitchFamily="34" charset="0"/>
                <a:cs typeface="Arial" pitchFamily="34" charset="0"/>
              </a:rPr>
              <a:t>Reti trofiche</a:t>
            </a:r>
          </a:p>
        </p:txBody>
      </p:sp>
      <p:sp>
        <p:nvSpPr>
          <p:cNvPr id="11" name="CasellaDiTesto 10"/>
          <p:cNvSpPr txBox="1"/>
          <p:nvPr/>
        </p:nvSpPr>
        <p:spPr>
          <a:xfrm>
            <a:off x="4396154" y="6031523"/>
            <a:ext cx="2391508" cy="369332"/>
          </a:xfrm>
          <a:prstGeom prst="rect">
            <a:avLst/>
          </a:prstGeom>
          <a:noFill/>
        </p:spPr>
        <p:txBody>
          <a:bodyPr wrap="square" rtlCol="0">
            <a:spAutoFit/>
          </a:bodyPr>
          <a:lstStyle/>
          <a:p>
            <a:r>
              <a:rPr lang="it-IT" b="1" dirty="0">
                <a:latin typeface="Arial" pitchFamily="34" charset="0"/>
                <a:cs typeface="Arial" pitchFamily="34" charset="0"/>
              </a:rPr>
              <a:t>Diversità di specie</a:t>
            </a:r>
          </a:p>
        </p:txBody>
      </p:sp>
      <p:sp>
        <p:nvSpPr>
          <p:cNvPr id="12" name="CasellaDiTesto 11"/>
          <p:cNvSpPr txBox="1"/>
          <p:nvPr/>
        </p:nvSpPr>
        <p:spPr>
          <a:xfrm>
            <a:off x="8417169" y="6043246"/>
            <a:ext cx="2391508" cy="369332"/>
          </a:xfrm>
          <a:prstGeom prst="rect">
            <a:avLst/>
          </a:prstGeom>
          <a:noFill/>
        </p:spPr>
        <p:txBody>
          <a:bodyPr wrap="square" rtlCol="0">
            <a:spAutoFit/>
          </a:bodyPr>
          <a:lstStyle/>
          <a:p>
            <a:r>
              <a:rPr lang="it-IT" b="1" dirty="0">
                <a:latin typeface="Arial" pitchFamily="34" charset="0"/>
                <a:cs typeface="Arial" pitchFamily="34" charset="0"/>
              </a:rPr>
              <a:t>Cicli </a:t>
            </a:r>
            <a:r>
              <a:rPr lang="it-IT" b="1" dirty="0" err="1">
                <a:latin typeface="Arial" pitchFamily="34" charset="0"/>
                <a:cs typeface="Arial" pitchFamily="34" charset="0"/>
              </a:rPr>
              <a:t>biogeochimici</a:t>
            </a:r>
            <a:endParaRPr lang="it-IT" b="1" dirty="0">
              <a:latin typeface="Arial" pitchFamily="34" charset="0"/>
              <a:cs typeface="Arial" pitchFamily="34" charset="0"/>
            </a:endParaRPr>
          </a:p>
        </p:txBody>
      </p:sp>
    </p:spTree>
    <p:extLst>
      <p:ext uri="{BB962C8B-B14F-4D97-AF65-F5344CB8AC3E}">
        <p14:creationId xmlns:p14="http://schemas.microsoft.com/office/powerpoint/2010/main" val="189206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1562576" y="601664"/>
            <a:ext cx="9066847" cy="830997"/>
          </a:xfrm>
          <a:prstGeom prst="rect">
            <a:avLst/>
          </a:prstGeom>
          <a:noFill/>
          <a:ln w="76200">
            <a:solidFill>
              <a:srgbClr val="92D050"/>
            </a:solidFill>
          </a:ln>
        </p:spPr>
        <p:txBody>
          <a:bodyPr wrap="square">
            <a:spAutoFit/>
          </a:bodyPr>
          <a:lstStyle/>
          <a:p>
            <a:pPr algn="ctr"/>
            <a:r>
              <a:rPr lang="it-IT" sz="4800" b="1" i="1" dirty="0">
                <a:solidFill>
                  <a:srgbClr val="FFFF00"/>
                </a:solidFill>
                <a:effectLst>
                  <a:outerShdw blurRad="38100" dist="38100" dir="2700000" algn="tl">
                    <a:srgbClr val="000000">
                      <a:alpha val="43137"/>
                    </a:srgbClr>
                  </a:outerShdw>
                </a:effectLst>
              </a:rPr>
              <a:t>I 3 principali Ecosistemi presenti</a:t>
            </a:r>
          </a:p>
        </p:txBody>
      </p:sp>
      <p:sp>
        <p:nvSpPr>
          <p:cNvPr id="5" name="CasellaDiTesto 5">
            <a:extLst>
              <a:ext uri="{FF2B5EF4-FFF2-40B4-BE49-F238E27FC236}">
                <a16:creationId xmlns:a16="http://schemas.microsoft.com/office/drawing/2014/main" id="{E807FCC4-15B2-1163-B6C6-7EE26FE13C42}"/>
              </a:ext>
            </a:extLst>
          </p:cNvPr>
          <p:cNvSpPr txBox="1">
            <a:spLocks noChangeArrowheads="1"/>
          </p:cNvSpPr>
          <p:nvPr/>
        </p:nvSpPr>
        <p:spPr bwMode="auto">
          <a:xfrm>
            <a:off x="4104167" y="2048366"/>
            <a:ext cx="7624771" cy="4419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704850" indent="-342900"/>
            <a:r>
              <a:rPr lang="it-IT" sz="2000" b="1" dirty="0"/>
              <a:t>Ecosistema forestale: Monte </a:t>
            </a:r>
            <a:r>
              <a:rPr lang="it-IT" sz="2000" b="1" dirty="0" err="1"/>
              <a:t>Rufeno</a:t>
            </a:r>
            <a:r>
              <a:rPr lang="it-IT" sz="2000" b="1" dirty="0"/>
              <a:t>, Monti </a:t>
            </a:r>
            <a:r>
              <a:rPr lang="it-IT" sz="2000" b="1" dirty="0" err="1"/>
              <a:t>Vulsini</a:t>
            </a:r>
            <a:r>
              <a:rPr lang="it-IT" sz="2000" b="1" dirty="0"/>
              <a:t>, Selva del Lamone</a:t>
            </a:r>
          </a:p>
          <a:p>
            <a:pPr marL="704850" indent="-342900"/>
            <a:endParaRPr lang="it-IT" sz="2000" b="1" dirty="0"/>
          </a:p>
          <a:p>
            <a:pPr marL="704850" indent="-342900"/>
            <a:endParaRPr lang="it-IT" sz="2000" b="1" dirty="0"/>
          </a:p>
          <a:p>
            <a:pPr marL="704850" indent="-342900"/>
            <a:r>
              <a:rPr lang="it-IT" sz="2000" b="1" dirty="0"/>
              <a:t>Ecosistema lacustre: Lago di Bolsena, Lago di Mezzano </a:t>
            </a:r>
          </a:p>
          <a:p>
            <a:pPr marL="704850" indent="-342900"/>
            <a:endParaRPr lang="it-IT" sz="2000" b="1" dirty="0"/>
          </a:p>
          <a:p>
            <a:pPr marL="704850" indent="-342900"/>
            <a:endParaRPr lang="it-IT" sz="2000" b="1" dirty="0"/>
          </a:p>
          <a:p>
            <a:pPr marL="533400" indent="-171450"/>
            <a:endParaRPr lang="it-IT" sz="1100" b="1" dirty="0"/>
          </a:p>
          <a:p>
            <a:pPr marL="704850" indent="-342900"/>
            <a:r>
              <a:rPr lang="it-IT" sz="2000" b="1" dirty="0"/>
              <a:t>Agroecosistema: Caldera di Latera, Piana dell’Alfina, pendici dei </a:t>
            </a:r>
            <a:r>
              <a:rPr lang="it-IT" sz="2000" b="1" dirty="0" err="1"/>
              <a:t>Vulsini</a:t>
            </a:r>
            <a:r>
              <a:rPr lang="it-IT" sz="2000" b="1" dirty="0"/>
              <a:t> e fascia </a:t>
            </a:r>
            <a:r>
              <a:rPr lang="it-IT" sz="2000" b="1" dirty="0" err="1"/>
              <a:t>perilacustre</a:t>
            </a:r>
            <a:r>
              <a:rPr lang="it-IT" sz="2000" b="1" dirty="0"/>
              <a:t> del Lago di Bolsena. </a:t>
            </a:r>
            <a:endParaRPr lang="it-IT" altLang="it-IT" sz="2000" b="1" dirty="0">
              <a:solidFill>
                <a:srgbClr val="7030A0"/>
              </a:solidFill>
              <a:latin typeface="Arial Narrow" panose="020B0606020202030204" pitchFamily="34" charset="0"/>
            </a:endParaRPr>
          </a:p>
          <a:p>
            <a:pPr>
              <a:buNone/>
            </a:pPr>
            <a:endParaRPr lang="it-IT" altLang="it-IT" sz="2000" b="1" dirty="0">
              <a:solidFill>
                <a:srgbClr val="7030A0"/>
              </a:solidFill>
              <a:latin typeface="Arial Narrow" panose="020B0606020202030204" pitchFamily="34" charset="0"/>
            </a:endParaRPr>
          </a:p>
        </p:txBody>
      </p:sp>
      <p:pic>
        <p:nvPicPr>
          <p:cNvPr id="6" name="Immagine 5" descr="2023-09-06_121321.jpg"/>
          <p:cNvPicPr>
            <a:picLocks noChangeAspect="1"/>
          </p:cNvPicPr>
          <p:nvPr/>
        </p:nvPicPr>
        <p:blipFill>
          <a:blip r:embed="rId3" cstate="print"/>
          <a:stretch>
            <a:fillRect/>
          </a:stretch>
        </p:blipFill>
        <p:spPr>
          <a:xfrm>
            <a:off x="920848" y="3314701"/>
            <a:ext cx="2727960" cy="1267086"/>
          </a:xfrm>
          <a:prstGeom prst="rect">
            <a:avLst/>
          </a:prstGeom>
        </p:spPr>
      </p:pic>
      <p:pic>
        <p:nvPicPr>
          <p:cNvPr id="7" name="Immagine 6" descr="2023-09-06_121400.jpg"/>
          <p:cNvPicPr>
            <a:picLocks noChangeAspect="1"/>
          </p:cNvPicPr>
          <p:nvPr/>
        </p:nvPicPr>
        <p:blipFill>
          <a:blip r:embed="rId4" cstate="print"/>
          <a:stretch>
            <a:fillRect/>
          </a:stretch>
        </p:blipFill>
        <p:spPr>
          <a:xfrm>
            <a:off x="958363" y="1923464"/>
            <a:ext cx="2655276" cy="1070982"/>
          </a:xfrm>
          <a:prstGeom prst="rect">
            <a:avLst/>
          </a:prstGeom>
        </p:spPr>
      </p:pic>
      <p:pic>
        <p:nvPicPr>
          <p:cNvPr id="9" name="Immagine 8" descr="2323.jpg"/>
          <p:cNvPicPr>
            <a:picLocks noChangeAspect="1"/>
          </p:cNvPicPr>
          <p:nvPr/>
        </p:nvPicPr>
        <p:blipFill>
          <a:blip r:embed="rId5" cstate="print"/>
          <a:stretch>
            <a:fillRect/>
          </a:stretch>
        </p:blipFill>
        <p:spPr>
          <a:xfrm>
            <a:off x="943124" y="4935122"/>
            <a:ext cx="2705684" cy="1348740"/>
          </a:xfrm>
          <a:prstGeom prst="rect">
            <a:avLst/>
          </a:prstGeom>
        </p:spPr>
      </p:pic>
    </p:spTree>
    <p:extLst>
      <p:ext uri="{BB962C8B-B14F-4D97-AF65-F5344CB8AC3E}">
        <p14:creationId xmlns:p14="http://schemas.microsoft.com/office/powerpoint/2010/main" val="189206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1562576" y="601664"/>
            <a:ext cx="9066847" cy="830997"/>
          </a:xfrm>
          <a:prstGeom prst="rect">
            <a:avLst/>
          </a:prstGeom>
          <a:noFill/>
          <a:ln w="76200">
            <a:solidFill>
              <a:srgbClr val="92D050"/>
            </a:solidFill>
          </a:ln>
        </p:spPr>
        <p:txBody>
          <a:bodyPr wrap="square">
            <a:spAutoFit/>
          </a:bodyPr>
          <a:lstStyle/>
          <a:p>
            <a:pPr algn="ctr"/>
            <a:r>
              <a:rPr lang="it-IT" sz="4800" b="1" i="1" dirty="0">
                <a:solidFill>
                  <a:srgbClr val="FFFF00"/>
                </a:solidFill>
                <a:effectLst>
                  <a:outerShdw blurRad="38100" dist="38100" dir="2700000" algn="tl">
                    <a:srgbClr val="000000">
                      <a:alpha val="43137"/>
                    </a:srgbClr>
                  </a:outerShdw>
                </a:effectLst>
              </a:rPr>
              <a:t>Ecosistema forestale</a:t>
            </a:r>
          </a:p>
        </p:txBody>
      </p:sp>
      <p:sp>
        <p:nvSpPr>
          <p:cNvPr id="5" name="CasellaDiTesto 5">
            <a:extLst>
              <a:ext uri="{FF2B5EF4-FFF2-40B4-BE49-F238E27FC236}">
                <a16:creationId xmlns:a16="http://schemas.microsoft.com/office/drawing/2014/main" id="{E807FCC4-15B2-1163-B6C6-7EE26FE13C42}"/>
              </a:ext>
            </a:extLst>
          </p:cNvPr>
          <p:cNvSpPr txBox="1">
            <a:spLocks noChangeArrowheads="1"/>
          </p:cNvSpPr>
          <p:nvPr/>
        </p:nvSpPr>
        <p:spPr bwMode="auto">
          <a:xfrm>
            <a:off x="5639253" y="1690667"/>
            <a:ext cx="5965411"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buNone/>
            </a:pPr>
            <a:r>
              <a:rPr lang="it-IT" sz="1700" b="1" dirty="0"/>
              <a:t>Una foresta non è un semplice insieme di piante ma </a:t>
            </a:r>
            <a:r>
              <a:rPr lang="it-IT" sz="1700" dirty="0"/>
              <a:t>è </a:t>
            </a:r>
            <a:r>
              <a:rPr lang="it-IT" sz="1700" b="1" dirty="0"/>
              <a:t>una comunità di organismi viventi formata da alberi di ogni età, arbusti ed erbe, specie animali, funghi, batteri, alghe e licheni, tutti legati tra loro da complessi rapporti di convivenza e di scambi di sostanze, che insieme formano l’ecosistema forestale.</a:t>
            </a:r>
            <a:endParaRPr lang="it-IT" altLang="it-IT" sz="1700" b="1" dirty="0">
              <a:solidFill>
                <a:srgbClr val="7030A0"/>
              </a:solidFill>
              <a:latin typeface="Arial Narrow" panose="020B0606020202030204" pitchFamily="34" charset="0"/>
            </a:endParaRPr>
          </a:p>
        </p:txBody>
      </p:sp>
      <p:sp>
        <p:nvSpPr>
          <p:cNvPr id="11" name="CasellaDiTesto 10"/>
          <p:cNvSpPr txBox="1"/>
          <p:nvPr/>
        </p:nvSpPr>
        <p:spPr>
          <a:xfrm>
            <a:off x="5674422" y="3546146"/>
            <a:ext cx="5965411" cy="2708434"/>
          </a:xfrm>
          <a:prstGeom prst="rect">
            <a:avLst/>
          </a:prstGeom>
          <a:noFill/>
        </p:spPr>
        <p:txBody>
          <a:bodyPr wrap="square" rtlCol="0">
            <a:spAutoFit/>
          </a:bodyPr>
          <a:lstStyle/>
          <a:p>
            <a:pPr algn="just"/>
            <a:r>
              <a:rPr lang="it-IT" sz="1700" b="1" dirty="0">
                <a:latin typeface="Arial" panose="020B0604020202020204" pitchFamily="34" charset="0"/>
                <a:cs typeface="Arial" panose="020B0604020202020204" pitchFamily="34" charset="0"/>
              </a:rPr>
              <a:t>Il bosco, come tutti gli ecosistemi, assicura importanti “</a:t>
            </a:r>
            <a:r>
              <a:rPr lang="it-IT" sz="1700" b="1" dirty="0">
                <a:solidFill>
                  <a:schemeClr val="accent1">
                    <a:lumMod val="60000"/>
                    <a:lumOff val="40000"/>
                  </a:schemeClr>
                </a:solidFill>
                <a:latin typeface="Arial" panose="020B0604020202020204" pitchFamily="34" charset="0"/>
                <a:cs typeface="Arial" panose="020B0604020202020204" pitchFamily="34" charset="0"/>
              </a:rPr>
              <a:t>servizi ecosistemici</a:t>
            </a:r>
            <a:r>
              <a:rPr lang="it-IT" sz="1700" b="1" dirty="0">
                <a:latin typeface="Arial" panose="020B0604020202020204" pitchFamily="34" charset="0"/>
                <a:cs typeface="Arial" panose="020B0604020202020204" pitchFamily="34" charset="0"/>
              </a:rPr>
              <a:t>” (servizi gratuiti che questi ambienti naturali regalano all’uomo e al pianeta):  protezione dai fenomeni erosivi e franosi,  fornitura di ossigeno, regolazione climatica e sequestro di carbonio,  effetti positivi sul ciclo dell’acqua e sulla sua purificazione, mantenimento di alti livelli di biodiversità,  fornitura di legname da ardere, supporto ad attività sportivo-turistico-ricreative ed infine, benefici estetici, salutistici e spirituali</a:t>
            </a:r>
            <a:r>
              <a:rPr lang="it-IT" sz="1700" dirty="0">
                <a:latin typeface="Arial" panose="020B0604020202020204" pitchFamily="34" charset="0"/>
                <a:cs typeface="Arial" panose="020B0604020202020204" pitchFamily="34" charset="0"/>
              </a:rPr>
              <a:t>. </a:t>
            </a:r>
          </a:p>
        </p:txBody>
      </p:sp>
      <p:pic>
        <p:nvPicPr>
          <p:cNvPr id="12" name="Immagine 11" descr="232323232.jpg"/>
          <p:cNvPicPr>
            <a:picLocks noChangeAspect="1"/>
          </p:cNvPicPr>
          <p:nvPr/>
        </p:nvPicPr>
        <p:blipFill>
          <a:blip r:embed="rId3" cstate="print"/>
          <a:stretch>
            <a:fillRect/>
          </a:stretch>
        </p:blipFill>
        <p:spPr>
          <a:xfrm>
            <a:off x="552167" y="1747891"/>
            <a:ext cx="4639402" cy="4597072"/>
          </a:xfrm>
          <a:prstGeom prst="rect">
            <a:avLst/>
          </a:prstGeom>
        </p:spPr>
      </p:pic>
    </p:spTree>
    <p:extLst>
      <p:ext uri="{BB962C8B-B14F-4D97-AF65-F5344CB8AC3E}">
        <p14:creationId xmlns:p14="http://schemas.microsoft.com/office/powerpoint/2010/main" val="189206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395654" y="601664"/>
            <a:ext cx="11262946" cy="830997"/>
          </a:xfrm>
          <a:prstGeom prst="rect">
            <a:avLst/>
          </a:prstGeom>
          <a:noFill/>
          <a:ln w="76200">
            <a:solidFill>
              <a:srgbClr val="92D050"/>
            </a:solidFill>
          </a:ln>
        </p:spPr>
        <p:txBody>
          <a:bodyPr wrap="square">
            <a:spAutoFit/>
          </a:bodyPr>
          <a:lstStyle/>
          <a:p>
            <a:pPr algn="ctr"/>
            <a:r>
              <a:rPr lang="it-IT" sz="4800" b="1" i="1" dirty="0">
                <a:solidFill>
                  <a:srgbClr val="FFFF00"/>
                </a:solidFill>
                <a:effectLst>
                  <a:outerShdw blurRad="38100" dist="38100" dir="2700000" algn="tl">
                    <a:srgbClr val="000000">
                      <a:alpha val="43137"/>
                    </a:srgbClr>
                  </a:outerShdw>
                </a:effectLst>
              </a:rPr>
              <a:t>Principale tipologia forestale presente</a:t>
            </a:r>
          </a:p>
        </p:txBody>
      </p:sp>
      <p:sp>
        <p:nvSpPr>
          <p:cNvPr id="5" name="CasellaDiTesto 5">
            <a:extLst>
              <a:ext uri="{FF2B5EF4-FFF2-40B4-BE49-F238E27FC236}">
                <a16:creationId xmlns:a16="http://schemas.microsoft.com/office/drawing/2014/main" id="{E807FCC4-15B2-1163-B6C6-7EE26FE13C42}"/>
              </a:ext>
            </a:extLst>
          </p:cNvPr>
          <p:cNvSpPr txBox="1">
            <a:spLocks noChangeArrowheads="1"/>
          </p:cNvSpPr>
          <p:nvPr/>
        </p:nvSpPr>
        <p:spPr bwMode="auto">
          <a:xfrm>
            <a:off x="351692" y="1661505"/>
            <a:ext cx="1143000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buNone/>
            </a:pPr>
            <a:r>
              <a:rPr lang="it-IT" sz="1800" b="1" dirty="0"/>
              <a:t>La fascia altimetrica mediamente collinare, il clima temperato così come i suoli freschi e profondi, di natura vulcanica, hanno privilegiato tra le specie arboree le querce ed in particolare il </a:t>
            </a:r>
            <a:r>
              <a:rPr lang="it-IT" sz="1800" b="1" dirty="0">
                <a:solidFill>
                  <a:schemeClr val="accent2">
                    <a:lumMod val="60000"/>
                    <a:lumOff val="40000"/>
                  </a:schemeClr>
                </a:solidFill>
                <a:effectLst>
                  <a:outerShdw blurRad="38100" dist="38100" dir="2700000" algn="tl">
                    <a:srgbClr val="000000">
                      <a:alpha val="43137"/>
                    </a:srgbClr>
                  </a:outerShdw>
                </a:effectLst>
              </a:rPr>
              <a:t>cerro</a:t>
            </a:r>
            <a:r>
              <a:rPr lang="it-IT" sz="1800" b="1" dirty="0"/>
              <a:t> (</a:t>
            </a:r>
            <a:r>
              <a:rPr lang="it-IT" sz="1800" b="1" i="1" dirty="0" err="1"/>
              <a:t>Quercus</a:t>
            </a:r>
            <a:r>
              <a:rPr lang="it-IT" sz="1800" b="1" i="1" dirty="0"/>
              <a:t> </a:t>
            </a:r>
            <a:r>
              <a:rPr lang="it-IT" sz="1800" b="1" i="1" dirty="0" err="1"/>
              <a:t>cerris</a:t>
            </a:r>
            <a:r>
              <a:rPr lang="it-IT" sz="1800" b="1" i="1" dirty="0"/>
              <a:t>) e la </a:t>
            </a:r>
            <a:r>
              <a:rPr lang="it-IT" sz="1800" b="1" i="1" dirty="0" err="1">
                <a:solidFill>
                  <a:schemeClr val="accent2">
                    <a:lumMod val="60000"/>
                    <a:lumOff val="40000"/>
                  </a:schemeClr>
                </a:solidFill>
                <a:effectLst>
                  <a:outerShdw blurRad="38100" dist="38100" dir="2700000" algn="tl">
                    <a:srgbClr val="000000">
                      <a:alpha val="43137"/>
                    </a:srgbClr>
                  </a:outerShdw>
                </a:effectLst>
              </a:rPr>
              <a:t>roverella</a:t>
            </a:r>
            <a:r>
              <a:rPr lang="it-IT" sz="1800" b="1" i="1" dirty="0"/>
              <a:t> (</a:t>
            </a:r>
            <a:r>
              <a:rPr lang="it-IT" sz="1800" b="1" i="1" dirty="0" err="1"/>
              <a:t>Quercus</a:t>
            </a:r>
            <a:r>
              <a:rPr lang="it-IT" sz="1800" b="1" i="1" dirty="0"/>
              <a:t> </a:t>
            </a:r>
            <a:r>
              <a:rPr lang="it-IT" sz="1800" b="1" i="1" dirty="0" err="1"/>
              <a:t>pubescens</a:t>
            </a:r>
            <a:r>
              <a:rPr lang="it-IT" sz="1800" b="1" i="1" dirty="0"/>
              <a:t>)  </a:t>
            </a:r>
            <a:endParaRPr lang="it-IT" altLang="it-IT" sz="1800" b="1" dirty="0">
              <a:solidFill>
                <a:srgbClr val="7030A0"/>
              </a:solidFill>
              <a:latin typeface="Arial Narrow" panose="020B0606020202030204" pitchFamily="34" charset="0"/>
            </a:endParaRPr>
          </a:p>
        </p:txBody>
      </p:sp>
      <p:sp>
        <p:nvSpPr>
          <p:cNvPr id="11" name="CasellaDiTesto 10"/>
          <p:cNvSpPr txBox="1"/>
          <p:nvPr/>
        </p:nvSpPr>
        <p:spPr>
          <a:xfrm>
            <a:off x="474786" y="5486400"/>
            <a:ext cx="4765430" cy="954107"/>
          </a:xfrm>
          <a:prstGeom prst="rect">
            <a:avLst/>
          </a:prstGeom>
          <a:noFill/>
        </p:spPr>
        <p:txBody>
          <a:bodyPr wrap="square" rtlCol="0">
            <a:spAutoFit/>
          </a:bodyPr>
          <a:lstStyle/>
          <a:p>
            <a:r>
              <a:rPr lang="it-IT" b="1" dirty="0">
                <a:latin typeface="Arial" pitchFamily="34" charset="0"/>
                <a:cs typeface="Arial" pitchFamily="34" charset="0"/>
              </a:rPr>
              <a:t>Il </a:t>
            </a:r>
            <a:r>
              <a:rPr lang="it-IT" b="1" dirty="0">
                <a:solidFill>
                  <a:schemeClr val="accent1">
                    <a:lumMod val="60000"/>
                    <a:lumOff val="40000"/>
                  </a:schemeClr>
                </a:solidFill>
                <a:effectLst>
                  <a:outerShdw blurRad="38100" dist="38100" dir="2700000" algn="tl">
                    <a:srgbClr val="000000">
                      <a:alpha val="43137"/>
                    </a:srgbClr>
                  </a:outerShdw>
                </a:effectLst>
                <a:latin typeface="Arial" pitchFamily="34" charset="0"/>
                <a:cs typeface="Arial" pitchFamily="34" charset="0"/>
              </a:rPr>
              <a:t>cerro</a:t>
            </a:r>
            <a:r>
              <a:rPr lang="it-IT" b="1" dirty="0">
                <a:solidFill>
                  <a:schemeClr val="accent1">
                    <a:lumMod val="60000"/>
                    <a:lumOff val="40000"/>
                  </a:schemeClr>
                </a:solidFill>
                <a:latin typeface="Arial" pitchFamily="34" charset="0"/>
                <a:cs typeface="Arial" pitchFamily="34" charset="0"/>
              </a:rPr>
              <a:t> </a:t>
            </a:r>
            <a:r>
              <a:rPr lang="it-IT" b="1" dirty="0">
                <a:latin typeface="Arial" pitchFamily="34" charset="0"/>
                <a:cs typeface="Arial" pitchFamily="34" charset="0"/>
              </a:rPr>
              <a:t>si riconosce facilmente per il cappello della ghianda che presenta una caratteristica </a:t>
            </a:r>
            <a:r>
              <a:rPr lang="it-IT" b="1" dirty="0">
                <a:solidFill>
                  <a:schemeClr val="accent1">
                    <a:lumMod val="60000"/>
                    <a:lumOff val="40000"/>
                  </a:schemeClr>
                </a:solidFill>
                <a:effectLst>
                  <a:outerShdw blurRad="38100" dist="38100" dir="2700000" algn="tl">
                    <a:srgbClr val="000000">
                      <a:alpha val="43137"/>
                    </a:srgbClr>
                  </a:outerShdw>
                </a:effectLst>
                <a:latin typeface="Arial" pitchFamily="34" charset="0"/>
                <a:cs typeface="Arial" pitchFamily="34" charset="0"/>
              </a:rPr>
              <a:t>“capigliatura”. </a:t>
            </a:r>
            <a:r>
              <a:rPr lang="it-IT" sz="2000" b="1" dirty="0"/>
              <a:t>	</a:t>
            </a:r>
          </a:p>
        </p:txBody>
      </p:sp>
      <p:pic>
        <p:nvPicPr>
          <p:cNvPr id="6" name="Immagine 5" descr="2323323.jpg"/>
          <p:cNvPicPr>
            <a:picLocks noChangeAspect="1"/>
          </p:cNvPicPr>
          <p:nvPr/>
        </p:nvPicPr>
        <p:blipFill>
          <a:blip r:embed="rId3" cstate="print"/>
          <a:stretch>
            <a:fillRect/>
          </a:stretch>
        </p:blipFill>
        <p:spPr>
          <a:xfrm>
            <a:off x="1904706" y="2824674"/>
            <a:ext cx="1981494" cy="2569276"/>
          </a:xfrm>
          <a:prstGeom prst="rect">
            <a:avLst/>
          </a:prstGeom>
        </p:spPr>
      </p:pic>
      <p:pic>
        <p:nvPicPr>
          <p:cNvPr id="7" name="Immagine 6" descr="2323232.jpg"/>
          <p:cNvPicPr>
            <a:picLocks noChangeAspect="1"/>
          </p:cNvPicPr>
          <p:nvPr/>
        </p:nvPicPr>
        <p:blipFill>
          <a:blip r:embed="rId4" cstate="print"/>
          <a:stretch>
            <a:fillRect/>
          </a:stretch>
        </p:blipFill>
        <p:spPr>
          <a:xfrm>
            <a:off x="7754815" y="2738219"/>
            <a:ext cx="2306222" cy="2737414"/>
          </a:xfrm>
          <a:prstGeom prst="rect">
            <a:avLst/>
          </a:prstGeom>
        </p:spPr>
      </p:pic>
      <p:sp>
        <p:nvSpPr>
          <p:cNvPr id="8" name="CasellaDiTesto 7"/>
          <p:cNvSpPr txBox="1"/>
          <p:nvPr/>
        </p:nvSpPr>
        <p:spPr>
          <a:xfrm>
            <a:off x="6570786" y="5471746"/>
            <a:ext cx="4765430" cy="923330"/>
          </a:xfrm>
          <a:prstGeom prst="rect">
            <a:avLst/>
          </a:prstGeom>
          <a:noFill/>
        </p:spPr>
        <p:txBody>
          <a:bodyPr wrap="square" rtlCol="0">
            <a:spAutoFit/>
          </a:bodyPr>
          <a:lstStyle/>
          <a:p>
            <a:r>
              <a:rPr lang="it-IT" b="1" dirty="0">
                <a:latin typeface="Arial" pitchFamily="34" charset="0"/>
                <a:cs typeface="Arial" pitchFamily="34" charset="0"/>
              </a:rPr>
              <a:t>La </a:t>
            </a:r>
            <a:r>
              <a:rPr lang="it-IT" b="1" dirty="0" err="1">
                <a:solidFill>
                  <a:schemeClr val="accent1">
                    <a:lumMod val="60000"/>
                    <a:lumOff val="40000"/>
                  </a:schemeClr>
                </a:solidFill>
                <a:effectLst>
                  <a:outerShdw blurRad="38100" dist="38100" dir="2700000" algn="tl">
                    <a:srgbClr val="000000">
                      <a:alpha val="43137"/>
                    </a:srgbClr>
                  </a:outerShdw>
                </a:effectLst>
                <a:latin typeface="Arial" pitchFamily="34" charset="0"/>
                <a:cs typeface="Arial" pitchFamily="34" charset="0"/>
              </a:rPr>
              <a:t>roverella</a:t>
            </a:r>
            <a:r>
              <a:rPr lang="it-IT" b="1" dirty="0">
                <a:solidFill>
                  <a:schemeClr val="accent1">
                    <a:lumMod val="60000"/>
                    <a:lumOff val="40000"/>
                  </a:schemeClr>
                </a:solidFill>
                <a:latin typeface="Arial" pitchFamily="34" charset="0"/>
                <a:cs typeface="Arial" pitchFamily="34" charset="0"/>
              </a:rPr>
              <a:t> </a:t>
            </a:r>
            <a:r>
              <a:rPr lang="it-IT" b="1" dirty="0">
                <a:latin typeface="Arial" pitchFamily="34" charset="0"/>
                <a:cs typeface="Arial" pitchFamily="34" charset="0"/>
              </a:rPr>
              <a:t>si riconosce facilmente per la parte inferiore della foglia che presenta una caratteristica </a:t>
            </a:r>
            <a:r>
              <a:rPr lang="it-IT" b="1" dirty="0">
                <a:solidFill>
                  <a:schemeClr val="accent1">
                    <a:lumMod val="60000"/>
                    <a:lumOff val="40000"/>
                  </a:schemeClr>
                </a:solidFill>
                <a:effectLst>
                  <a:outerShdw blurRad="38100" dist="38100" dir="2700000" algn="tl">
                    <a:srgbClr val="000000">
                      <a:alpha val="43137"/>
                    </a:srgbClr>
                  </a:outerShdw>
                </a:effectLst>
                <a:latin typeface="Arial" pitchFamily="34" charset="0"/>
                <a:cs typeface="Arial" pitchFamily="34" charset="0"/>
              </a:rPr>
              <a:t>“lanugine”. </a:t>
            </a:r>
          </a:p>
        </p:txBody>
      </p:sp>
    </p:spTree>
    <p:extLst>
      <p:ext uri="{BB962C8B-B14F-4D97-AF65-F5344CB8AC3E}">
        <p14:creationId xmlns:p14="http://schemas.microsoft.com/office/powerpoint/2010/main" val="189206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0" y="0"/>
            <a:ext cx="12192000" cy="6858000"/>
          </a:xfrm>
          <a:prstGeom prst="rect">
            <a:avLst/>
          </a:prstGeom>
          <a:noFill/>
          <a:ln w="9525">
            <a:noFill/>
            <a:miter lim="800000"/>
            <a:headEnd/>
            <a:tailEnd/>
          </a:ln>
        </p:spPr>
      </p:pic>
      <p:sp>
        <p:nvSpPr>
          <p:cNvPr id="3" name="CasellaDiTesto 2"/>
          <p:cNvSpPr txBox="1"/>
          <p:nvPr/>
        </p:nvSpPr>
        <p:spPr>
          <a:xfrm>
            <a:off x="2092569" y="325315"/>
            <a:ext cx="9592408" cy="369332"/>
          </a:xfrm>
          <a:prstGeom prst="rect">
            <a:avLst/>
          </a:prstGeom>
          <a:noFill/>
        </p:spPr>
        <p:txBody>
          <a:bodyPr wrap="square" rtlCol="0">
            <a:spAutoFit/>
          </a:bodyPr>
          <a:lstStyle/>
          <a:p>
            <a:pPr algn="ctr"/>
            <a:r>
              <a:rPr lang="it-IT" b="1" dirty="0"/>
              <a:t>PRINCIPALI TIPOLOGIE FORESTALI PRESENTI NEL TERRITORIO DEL BIODISTRETTO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457200" y="399441"/>
            <a:ext cx="11315700" cy="1569660"/>
          </a:xfrm>
          <a:prstGeom prst="rect">
            <a:avLst/>
          </a:prstGeom>
          <a:noFill/>
          <a:ln w="76200">
            <a:solidFill>
              <a:srgbClr val="92D050"/>
            </a:solidFill>
          </a:ln>
        </p:spPr>
        <p:txBody>
          <a:bodyPr wrap="square">
            <a:spAutoFit/>
          </a:bodyPr>
          <a:lstStyle/>
          <a:p>
            <a:pPr algn="ctr"/>
            <a:r>
              <a:rPr lang="it-IT" sz="4800" b="1" i="1" dirty="0">
                <a:solidFill>
                  <a:srgbClr val="FFFF00"/>
                </a:solidFill>
                <a:effectLst>
                  <a:outerShdw blurRad="38100" dist="38100" dir="2700000" algn="tl">
                    <a:srgbClr val="000000">
                      <a:alpha val="43137"/>
                    </a:srgbClr>
                  </a:outerShdw>
                </a:effectLst>
              </a:rPr>
              <a:t>Fauna di interesse </a:t>
            </a:r>
            <a:r>
              <a:rPr lang="it-IT" sz="4800" b="1" i="1" dirty="0" err="1">
                <a:solidFill>
                  <a:srgbClr val="FFFF00"/>
                </a:solidFill>
                <a:effectLst>
                  <a:outerShdw blurRad="38100" dist="38100" dir="2700000" algn="tl">
                    <a:srgbClr val="000000">
                      <a:alpha val="43137"/>
                    </a:srgbClr>
                  </a:outerShdw>
                </a:effectLst>
              </a:rPr>
              <a:t>conservazionistico</a:t>
            </a:r>
            <a:r>
              <a:rPr lang="it-IT" sz="4800" b="1" i="1" dirty="0">
                <a:solidFill>
                  <a:srgbClr val="FFFF00"/>
                </a:solidFill>
                <a:effectLst>
                  <a:outerShdw blurRad="38100" dist="38100" dir="2700000" algn="tl">
                    <a:srgbClr val="000000">
                      <a:alpha val="43137"/>
                    </a:srgbClr>
                  </a:outerShdw>
                </a:effectLst>
              </a:rPr>
              <a:t>: Coleotteri </a:t>
            </a:r>
            <a:r>
              <a:rPr lang="it-IT" sz="4800" b="1" i="1" dirty="0" err="1">
                <a:solidFill>
                  <a:srgbClr val="FFFF00"/>
                </a:solidFill>
                <a:effectLst>
                  <a:outerShdw blurRad="38100" dist="38100" dir="2700000" algn="tl">
                    <a:srgbClr val="000000">
                      <a:alpha val="43137"/>
                    </a:srgbClr>
                  </a:outerShdw>
                </a:effectLst>
              </a:rPr>
              <a:t>saproxilici</a:t>
            </a:r>
            <a:endParaRPr lang="it-IT" sz="4800" b="1" i="1" dirty="0">
              <a:solidFill>
                <a:srgbClr val="FFFF00"/>
              </a:solidFill>
              <a:effectLst>
                <a:outerShdw blurRad="38100" dist="38100" dir="2700000" algn="tl">
                  <a:srgbClr val="000000">
                    <a:alpha val="43137"/>
                  </a:srgbClr>
                </a:outerShdw>
              </a:effectLst>
            </a:endParaRPr>
          </a:p>
        </p:txBody>
      </p:sp>
      <p:sp>
        <p:nvSpPr>
          <p:cNvPr id="11" name="CasellaDiTesto 10"/>
          <p:cNvSpPr txBox="1"/>
          <p:nvPr/>
        </p:nvSpPr>
        <p:spPr>
          <a:xfrm>
            <a:off x="413241" y="2224455"/>
            <a:ext cx="4580791" cy="646331"/>
          </a:xfrm>
          <a:prstGeom prst="rect">
            <a:avLst/>
          </a:prstGeom>
          <a:noFill/>
        </p:spPr>
        <p:txBody>
          <a:bodyPr wrap="square" rtlCol="0">
            <a:spAutoFit/>
          </a:bodyPr>
          <a:lstStyle/>
          <a:p>
            <a:r>
              <a:rPr lang="it-IT" b="1" dirty="0">
                <a:latin typeface="Arial" pitchFamily="34" charset="0"/>
                <a:cs typeface="Arial" pitchFamily="34" charset="0"/>
              </a:rPr>
              <a:t>Gli organismi </a:t>
            </a:r>
            <a:r>
              <a:rPr lang="it-IT" b="1" dirty="0" err="1">
                <a:latin typeface="Arial" pitchFamily="34" charset="0"/>
                <a:cs typeface="Arial" pitchFamily="34" charset="0"/>
              </a:rPr>
              <a:t>saproxilici</a:t>
            </a:r>
            <a:r>
              <a:rPr lang="it-IT" b="1" dirty="0">
                <a:latin typeface="Arial" pitchFamily="34" charset="0"/>
                <a:cs typeface="Arial" pitchFamily="34" charset="0"/>
              </a:rPr>
              <a:t> sono quelli associati al legno in decomposizione.</a:t>
            </a:r>
          </a:p>
        </p:txBody>
      </p:sp>
      <p:sp>
        <p:nvSpPr>
          <p:cNvPr id="9" name="CasellaDiTesto 8"/>
          <p:cNvSpPr txBox="1"/>
          <p:nvPr/>
        </p:nvSpPr>
        <p:spPr>
          <a:xfrm>
            <a:off x="386863" y="3156438"/>
            <a:ext cx="5213838" cy="1477328"/>
          </a:xfrm>
          <a:prstGeom prst="rect">
            <a:avLst/>
          </a:prstGeom>
          <a:noFill/>
        </p:spPr>
        <p:txBody>
          <a:bodyPr wrap="square" rtlCol="0">
            <a:spAutoFit/>
          </a:bodyPr>
          <a:lstStyle/>
          <a:p>
            <a:r>
              <a:rPr lang="it-IT" b="1" dirty="0">
                <a:latin typeface="Arial" pitchFamily="34" charset="0"/>
                <a:cs typeface="Arial" pitchFamily="34" charset="0"/>
              </a:rPr>
              <a:t>Nonostante il nome apparentemente funereo, il “</a:t>
            </a:r>
            <a:r>
              <a:rPr lang="it-IT" b="1" dirty="0">
                <a:solidFill>
                  <a:schemeClr val="accent1">
                    <a:lumMod val="60000"/>
                    <a:lumOff val="40000"/>
                  </a:schemeClr>
                </a:solidFill>
                <a:effectLst>
                  <a:outerShdw blurRad="38100" dist="38100" dir="2700000" algn="tl">
                    <a:srgbClr val="000000">
                      <a:alpha val="43137"/>
                    </a:srgbClr>
                  </a:outerShdw>
                </a:effectLst>
                <a:latin typeface="Arial" pitchFamily="34" charset="0"/>
                <a:cs typeface="Arial" pitchFamily="34" charset="0"/>
              </a:rPr>
              <a:t>legno morto</a:t>
            </a:r>
            <a:r>
              <a:rPr lang="it-IT" b="1" dirty="0">
                <a:latin typeface="Arial" pitchFamily="34" charset="0"/>
                <a:cs typeface="Arial" pitchFamily="34" charset="0"/>
              </a:rPr>
              <a:t>” , rappresenta al contrario un microcosmo dove prosperano innumerevoli forme di vita </a:t>
            </a:r>
            <a:r>
              <a:rPr lang="it-IT" b="1" dirty="0">
                <a:solidFill>
                  <a:schemeClr val="accent1">
                    <a:lumMod val="60000"/>
                    <a:lumOff val="40000"/>
                  </a:schemeClr>
                </a:solidFill>
                <a:effectLst>
                  <a:outerShdw blurRad="38100" dist="38100" dir="2700000" algn="tl">
                    <a:srgbClr val="000000">
                      <a:alpha val="43137"/>
                    </a:srgbClr>
                  </a:outerShdw>
                </a:effectLst>
                <a:latin typeface="Arial" pitchFamily="34" charset="0"/>
                <a:cs typeface="Arial" pitchFamily="34" charset="0"/>
              </a:rPr>
              <a:t>che supportano l’intera comunità forestale</a:t>
            </a:r>
            <a:r>
              <a:rPr lang="it-IT" b="1" dirty="0">
                <a:latin typeface="Arial" pitchFamily="34" charset="0"/>
                <a:cs typeface="Arial" pitchFamily="34" charset="0"/>
              </a:rPr>
              <a:t>.</a:t>
            </a:r>
            <a:r>
              <a:rPr lang="it-IT" b="1" dirty="0">
                <a:solidFill>
                  <a:schemeClr val="accent1">
                    <a:lumMod val="60000"/>
                    <a:lumOff val="40000"/>
                  </a:schemeClr>
                </a:solidFill>
                <a:latin typeface="Arial" pitchFamily="34" charset="0"/>
                <a:cs typeface="Arial" pitchFamily="34" charset="0"/>
              </a:rPr>
              <a:t> </a:t>
            </a:r>
            <a:endParaRPr lang="it-IT" dirty="0">
              <a:solidFill>
                <a:schemeClr val="accent1">
                  <a:lumMod val="60000"/>
                  <a:lumOff val="40000"/>
                </a:schemeClr>
              </a:solidFill>
              <a:latin typeface="Arial" pitchFamily="34" charset="0"/>
              <a:cs typeface="Arial" pitchFamily="34" charset="0"/>
            </a:endParaRPr>
          </a:p>
        </p:txBody>
      </p:sp>
      <p:sp>
        <p:nvSpPr>
          <p:cNvPr id="10" name="Rettangolo 9"/>
          <p:cNvSpPr/>
          <p:nvPr/>
        </p:nvSpPr>
        <p:spPr>
          <a:xfrm>
            <a:off x="375139" y="4826675"/>
            <a:ext cx="6096000" cy="1200329"/>
          </a:xfrm>
          <a:prstGeom prst="rect">
            <a:avLst/>
          </a:prstGeom>
        </p:spPr>
        <p:txBody>
          <a:bodyPr>
            <a:spAutoFit/>
          </a:bodyPr>
          <a:lstStyle/>
          <a:p>
            <a:r>
              <a:rPr lang="it-IT" b="1" dirty="0">
                <a:latin typeface="Arial" pitchFamily="34" charset="0"/>
                <a:cs typeface="Arial" pitchFamily="34" charset="0"/>
              </a:rPr>
              <a:t>Le due specie di Coleotteri </a:t>
            </a:r>
            <a:r>
              <a:rPr lang="it-IT" b="1" dirty="0" err="1">
                <a:latin typeface="Arial" pitchFamily="34" charset="0"/>
                <a:cs typeface="Arial" pitchFamily="34" charset="0"/>
              </a:rPr>
              <a:t>saproxilici</a:t>
            </a:r>
            <a:r>
              <a:rPr lang="it-IT" b="1" dirty="0">
                <a:latin typeface="Arial" pitchFamily="34" charset="0"/>
                <a:cs typeface="Arial" pitchFamily="34" charset="0"/>
              </a:rPr>
              <a:t> più rappresentative, presenti nei boschi del </a:t>
            </a:r>
            <a:r>
              <a:rPr lang="it-IT" b="1" dirty="0" err="1">
                <a:latin typeface="Arial" pitchFamily="34" charset="0"/>
                <a:cs typeface="Arial" pitchFamily="34" charset="0"/>
              </a:rPr>
              <a:t>Biodistretto</a:t>
            </a:r>
            <a:r>
              <a:rPr lang="it-IT" b="1" dirty="0">
                <a:latin typeface="Arial" pitchFamily="34" charset="0"/>
                <a:cs typeface="Arial" pitchFamily="34" charset="0"/>
              </a:rPr>
              <a:t>, sono il </a:t>
            </a:r>
            <a:r>
              <a:rPr lang="it-IT" b="1" dirty="0">
                <a:solidFill>
                  <a:schemeClr val="accent1">
                    <a:lumMod val="60000"/>
                    <a:lumOff val="40000"/>
                  </a:schemeClr>
                </a:solidFill>
                <a:effectLst>
                  <a:outerShdw blurRad="38100" dist="38100" dir="2700000" algn="tl">
                    <a:srgbClr val="000000">
                      <a:alpha val="43137"/>
                    </a:srgbClr>
                  </a:outerShdw>
                </a:effectLst>
                <a:latin typeface="Arial" pitchFamily="34" charset="0"/>
                <a:cs typeface="Arial" pitchFamily="34" charset="0"/>
              </a:rPr>
              <a:t>Cerambice delle querce </a:t>
            </a:r>
            <a:r>
              <a:rPr lang="it-IT" b="1" dirty="0">
                <a:latin typeface="Arial" pitchFamily="34" charset="0"/>
                <a:cs typeface="Arial" pitchFamily="34" charset="0"/>
              </a:rPr>
              <a:t>(</a:t>
            </a:r>
            <a:r>
              <a:rPr lang="it-IT" b="1" dirty="0" err="1">
                <a:latin typeface="Arial" pitchFamily="34" charset="0"/>
                <a:cs typeface="Arial" pitchFamily="34" charset="0"/>
              </a:rPr>
              <a:t>Cerambyx</a:t>
            </a:r>
            <a:r>
              <a:rPr lang="it-IT" b="1" dirty="0">
                <a:latin typeface="Arial" pitchFamily="34" charset="0"/>
                <a:cs typeface="Arial" pitchFamily="34" charset="0"/>
              </a:rPr>
              <a:t> </a:t>
            </a:r>
            <a:r>
              <a:rPr lang="it-IT" b="1" dirty="0" err="1">
                <a:latin typeface="Arial" pitchFamily="34" charset="0"/>
                <a:cs typeface="Arial" pitchFamily="34" charset="0"/>
              </a:rPr>
              <a:t>cerdo</a:t>
            </a:r>
            <a:r>
              <a:rPr lang="it-IT" b="1" dirty="0">
                <a:latin typeface="Arial" pitchFamily="34" charset="0"/>
                <a:cs typeface="Arial" pitchFamily="34" charset="0"/>
              </a:rPr>
              <a:t>)  (in alto) e il </a:t>
            </a:r>
            <a:r>
              <a:rPr lang="it-IT" b="1" dirty="0">
                <a:solidFill>
                  <a:schemeClr val="accent1">
                    <a:lumMod val="60000"/>
                    <a:lumOff val="40000"/>
                  </a:schemeClr>
                </a:solidFill>
                <a:effectLst>
                  <a:outerShdw blurRad="38100" dist="38100" dir="2700000" algn="tl">
                    <a:srgbClr val="000000">
                      <a:alpha val="43137"/>
                    </a:srgbClr>
                  </a:outerShdw>
                </a:effectLst>
                <a:latin typeface="Arial" pitchFamily="34" charset="0"/>
                <a:cs typeface="Arial" pitchFamily="34" charset="0"/>
              </a:rPr>
              <a:t>Cervo volante </a:t>
            </a:r>
            <a:r>
              <a:rPr lang="it-IT" b="1" dirty="0">
                <a:latin typeface="Arial" pitchFamily="34" charset="0"/>
                <a:cs typeface="Arial" pitchFamily="34" charset="0"/>
              </a:rPr>
              <a:t>(</a:t>
            </a:r>
            <a:r>
              <a:rPr lang="it-IT" b="1" dirty="0" err="1">
                <a:latin typeface="Arial" pitchFamily="34" charset="0"/>
                <a:cs typeface="Arial" pitchFamily="34" charset="0"/>
              </a:rPr>
              <a:t>Lucanus</a:t>
            </a:r>
            <a:r>
              <a:rPr lang="it-IT" b="1" dirty="0">
                <a:latin typeface="Arial" pitchFamily="34" charset="0"/>
                <a:cs typeface="Arial" pitchFamily="34" charset="0"/>
              </a:rPr>
              <a:t> </a:t>
            </a:r>
            <a:r>
              <a:rPr lang="it-IT" b="1" dirty="0" err="1">
                <a:latin typeface="Arial" pitchFamily="34" charset="0"/>
                <a:cs typeface="Arial" pitchFamily="34" charset="0"/>
              </a:rPr>
              <a:t>cervus</a:t>
            </a:r>
            <a:r>
              <a:rPr lang="it-IT" b="1" dirty="0">
                <a:latin typeface="Arial" pitchFamily="34" charset="0"/>
                <a:cs typeface="Arial" pitchFamily="34" charset="0"/>
              </a:rPr>
              <a:t>) (in basso). </a:t>
            </a:r>
            <a:endParaRPr lang="it-IT" b="1" i="1" dirty="0"/>
          </a:p>
        </p:txBody>
      </p:sp>
      <p:pic>
        <p:nvPicPr>
          <p:cNvPr id="4098" name="Picture 2"/>
          <p:cNvPicPr>
            <a:picLocks noChangeAspect="1" noChangeArrowheads="1"/>
          </p:cNvPicPr>
          <p:nvPr/>
        </p:nvPicPr>
        <p:blipFill>
          <a:blip r:embed="rId3" cstate="print"/>
          <a:srcRect/>
          <a:stretch>
            <a:fillRect/>
          </a:stretch>
        </p:blipFill>
        <p:spPr bwMode="auto">
          <a:xfrm>
            <a:off x="6112119" y="2179393"/>
            <a:ext cx="2486758" cy="2109668"/>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8832933" y="4264268"/>
            <a:ext cx="2756428" cy="2086708"/>
          </a:xfrm>
          <a:prstGeom prst="rect">
            <a:avLst/>
          </a:prstGeom>
          <a:noFill/>
          <a:ln w="9525">
            <a:noFill/>
            <a:miter lim="800000"/>
            <a:headEnd/>
            <a:tailEnd/>
          </a:ln>
        </p:spPr>
      </p:pic>
    </p:spTree>
    <p:extLst>
      <p:ext uri="{BB962C8B-B14F-4D97-AF65-F5344CB8AC3E}">
        <p14:creationId xmlns:p14="http://schemas.microsoft.com/office/powerpoint/2010/main" val="189206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457200" y="399441"/>
            <a:ext cx="11315700" cy="1569660"/>
          </a:xfrm>
          <a:prstGeom prst="rect">
            <a:avLst/>
          </a:prstGeom>
          <a:noFill/>
          <a:ln w="76200">
            <a:solidFill>
              <a:srgbClr val="92D050"/>
            </a:solidFill>
          </a:ln>
        </p:spPr>
        <p:txBody>
          <a:bodyPr wrap="square">
            <a:spAutoFit/>
          </a:bodyPr>
          <a:lstStyle/>
          <a:p>
            <a:pPr algn="ctr"/>
            <a:r>
              <a:rPr lang="it-IT" sz="4800" b="1" i="1" dirty="0">
                <a:solidFill>
                  <a:srgbClr val="FFFF00"/>
                </a:solidFill>
                <a:effectLst>
                  <a:outerShdw blurRad="38100" dist="38100" dir="2700000" algn="tl">
                    <a:srgbClr val="000000">
                      <a:alpha val="43137"/>
                    </a:srgbClr>
                  </a:outerShdw>
                </a:effectLst>
              </a:rPr>
              <a:t>Fauna di interesse </a:t>
            </a:r>
            <a:r>
              <a:rPr lang="it-IT" sz="4800" b="1" i="1" dirty="0" err="1">
                <a:solidFill>
                  <a:srgbClr val="FFFF00"/>
                </a:solidFill>
                <a:effectLst>
                  <a:outerShdw blurRad="38100" dist="38100" dir="2700000" algn="tl">
                    <a:srgbClr val="000000">
                      <a:alpha val="43137"/>
                    </a:srgbClr>
                  </a:outerShdw>
                </a:effectLst>
              </a:rPr>
              <a:t>conservazionistico</a:t>
            </a:r>
            <a:r>
              <a:rPr lang="it-IT" sz="4800" b="1" i="1" dirty="0">
                <a:solidFill>
                  <a:srgbClr val="FFFF00"/>
                </a:solidFill>
                <a:effectLst>
                  <a:outerShdw blurRad="38100" dist="38100" dir="2700000" algn="tl">
                    <a:srgbClr val="000000">
                      <a:alpha val="43137"/>
                    </a:srgbClr>
                  </a:outerShdw>
                </a:effectLst>
              </a:rPr>
              <a:t>: </a:t>
            </a:r>
            <a:r>
              <a:rPr lang="it-IT" sz="4800" b="1" dirty="0"/>
              <a:t> </a:t>
            </a:r>
            <a:r>
              <a:rPr lang="it-IT" sz="4800" b="1" i="1" dirty="0">
                <a:solidFill>
                  <a:srgbClr val="FFFF00"/>
                </a:solidFill>
                <a:effectLst>
                  <a:outerShdw blurRad="38100" dist="38100" dir="2700000" algn="tl">
                    <a:srgbClr val="000000">
                      <a:alpha val="43137"/>
                    </a:srgbClr>
                  </a:outerShdw>
                </a:effectLst>
              </a:rPr>
              <a:t>comunità degli Uccelli nidificanti </a:t>
            </a:r>
          </a:p>
        </p:txBody>
      </p:sp>
      <p:sp>
        <p:nvSpPr>
          <p:cNvPr id="11" name="CasellaDiTesto 10"/>
          <p:cNvSpPr txBox="1"/>
          <p:nvPr/>
        </p:nvSpPr>
        <p:spPr>
          <a:xfrm>
            <a:off x="422032" y="2171700"/>
            <a:ext cx="4862145" cy="923330"/>
          </a:xfrm>
          <a:prstGeom prst="rect">
            <a:avLst/>
          </a:prstGeom>
          <a:noFill/>
        </p:spPr>
        <p:txBody>
          <a:bodyPr wrap="square" rtlCol="0">
            <a:spAutoFit/>
          </a:bodyPr>
          <a:lstStyle/>
          <a:p>
            <a:r>
              <a:rPr lang="it-IT" b="1" dirty="0">
                <a:latin typeface="Arial" pitchFamily="34" charset="0"/>
                <a:cs typeface="Arial" pitchFamily="34" charset="0"/>
              </a:rPr>
              <a:t>L’avifauna delle quercete presenti nel </a:t>
            </a:r>
            <a:r>
              <a:rPr lang="it-IT" b="1" dirty="0" err="1">
                <a:latin typeface="Arial" pitchFamily="34" charset="0"/>
                <a:cs typeface="Arial" pitchFamily="34" charset="0"/>
              </a:rPr>
              <a:t>Biodistretto</a:t>
            </a:r>
            <a:r>
              <a:rPr lang="it-IT" b="1" dirty="0">
                <a:latin typeface="Arial" pitchFamily="34" charset="0"/>
                <a:cs typeface="Arial" pitchFamily="34" charset="0"/>
              </a:rPr>
              <a:t> rispecchia quella tipica dei querceti dell’Italia centrale. 	</a:t>
            </a:r>
          </a:p>
        </p:txBody>
      </p:sp>
      <p:sp>
        <p:nvSpPr>
          <p:cNvPr id="10" name="Rettangolo 9"/>
          <p:cNvSpPr/>
          <p:nvPr/>
        </p:nvSpPr>
        <p:spPr>
          <a:xfrm>
            <a:off x="419101" y="3112175"/>
            <a:ext cx="5357445" cy="3416320"/>
          </a:xfrm>
          <a:prstGeom prst="rect">
            <a:avLst/>
          </a:prstGeom>
        </p:spPr>
        <p:txBody>
          <a:bodyPr wrap="square">
            <a:spAutoFit/>
          </a:bodyPr>
          <a:lstStyle/>
          <a:p>
            <a:r>
              <a:rPr lang="it-IT" b="1" dirty="0">
                <a:latin typeface="Arial" pitchFamily="34" charset="0"/>
                <a:cs typeface="Arial" pitchFamily="34" charset="0"/>
              </a:rPr>
              <a:t>Principali specie presenti: Colombaccio (</a:t>
            </a:r>
            <a:r>
              <a:rPr lang="it-IT" b="1" i="1" dirty="0" err="1">
                <a:latin typeface="Arial" pitchFamily="34" charset="0"/>
                <a:cs typeface="Arial" pitchFamily="34" charset="0"/>
              </a:rPr>
              <a:t>Columba</a:t>
            </a:r>
            <a:r>
              <a:rPr lang="it-IT" b="1" i="1" dirty="0">
                <a:latin typeface="Arial" pitchFamily="34" charset="0"/>
                <a:cs typeface="Arial" pitchFamily="34" charset="0"/>
              </a:rPr>
              <a:t> </a:t>
            </a:r>
            <a:r>
              <a:rPr lang="it-IT" b="1" i="1" dirty="0" err="1">
                <a:latin typeface="Arial" pitchFamily="34" charset="0"/>
                <a:cs typeface="Arial" pitchFamily="34" charset="0"/>
              </a:rPr>
              <a:t>palumbus</a:t>
            </a:r>
            <a:r>
              <a:rPr lang="it-IT" b="1" i="1" dirty="0">
                <a:latin typeface="Arial" pitchFamily="34" charset="0"/>
                <a:cs typeface="Arial" pitchFamily="34" charset="0"/>
              </a:rPr>
              <a:t>), Scricciolo (</a:t>
            </a:r>
            <a:r>
              <a:rPr lang="it-IT" b="1" i="1" dirty="0" err="1">
                <a:latin typeface="Arial" pitchFamily="34" charset="0"/>
                <a:cs typeface="Arial" pitchFamily="34" charset="0"/>
              </a:rPr>
              <a:t>Troglodytes</a:t>
            </a:r>
            <a:r>
              <a:rPr lang="it-IT" b="1" i="1" dirty="0">
                <a:latin typeface="Arial" pitchFamily="34" charset="0"/>
                <a:cs typeface="Arial" pitchFamily="34" charset="0"/>
              </a:rPr>
              <a:t> </a:t>
            </a:r>
            <a:r>
              <a:rPr lang="it-IT" b="1" i="1" dirty="0" err="1">
                <a:latin typeface="Arial" pitchFamily="34" charset="0"/>
                <a:cs typeface="Arial" pitchFamily="34" charset="0"/>
              </a:rPr>
              <a:t>troglodytes</a:t>
            </a:r>
            <a:r>
              <a:rPr lang="it-IT" b="1" i="1" dirty="0">
                <a:latin typeface="Arial" pitchFamily="34" charset="0"/>
                <a:cs typeface="Arial" pitchFamily="34" charset="0"/>
              </a:rPr>
              <a:t>), Capinera (Sylvia </a:t>
            </a:r>
            <a:r>
              <a:rPr lang="it-IT" b="1" i="1" dirty="0" err="1">
                <a:latin typeface="Arial" pitchFamily="34" charset="0"/>
                <a:cs typeface="Arial" pitchFamily="34" charset="0"/>
              </a:rPr>
              <a:t>atricapilla</a:t>
            </a:r>
            <a:r>
              <a:rPr lang="it-IT" b="1" i="1" dirty="0">
                <a:latin typeface="Arial" pitchFamily="34" charset="0"/>
                <a:cs typeface="Arial" pitchFamily="34" charset="0"/>
              </a:rPr>
              <a:t>), Luì piccolo (</a:t>
            </a:r>
            <a:r>
              <a:rPr lang="it-IT" b="1" i="1" dirty="0" err="1">
                <a:latin typeface="Arial" pitchFamily="34" charset="0"/>
                <a:cs typeface="Arial" pitchFamily="34" charset="0"/>
              </a:rPr>
              <a:t>Phylloscopus</a:t>
            </a:r>
            <a:r>
              <a:rPr lang="it-IT" b="1" i="1" dirty="0">
                <a:latin typeface="Arial" pitchFamily="34" charset="0"/>
                <a:cs typeface="Arial" pitchFamily="34" charset="0"/>
              </a:rPr>
              <a:t> </a:t>
            </a:r>
            <a:r>
              <a:rPr lang="it-IT" b="1" i="1" dirty="0" err="1">
                <a:latin typeface="Arial" pitchFamily="34" charset="0"/>
                <a:cs typeface="Arial" pitchFamily="34" charset="0"/>
              </a:rPr>
              <a:t>collybita</a:t>
            </a:r>
            <a:r>
              <a:rPr lang="it-IT" b="1" i="1" dirty="0">
                <a:latin typeface="Arial" pitchFamily="34" charset="0"/>
                <a:cs typeface="Arial" pitchFamily="34" charset="0"/>
              </a:rPr>
              <a:t>), Pettirosso (</a:t>
            </a:r>
            <a:r>
              <a:rPr lang="it-IT" b="1" i="1" dirty="0" err="1">
                <a:latin typeface="Arial" pitchFamily="34" charset="0"/>
                <a:cs typeface="Arial" pitchFamily="34" charset="0"/>
              </a:rPr>
              <a:t>Erithacus</a:t>
            </a:r>
            <a:r>
              <a:rPr lang="it-IT" b="1" i="1" dirty="0">
                <a:latin typeface="Arial" pitchFamily="34" charset="0"/>
                <a:cs typeface="Arial" pitchFamily="34" charset="0"/>
              </a:rPr>
              <a:t> </a:t>
            </a:r>
            <a:r>
              <a:rPr lang="it-IT" b="1" i="1" dirty="0" err="1">
                <a:latin typeface="Arial" pitchFamily="34" charset="0"/>
                <a:cs typeface="Arial" pitchFamily="34" charset="0"/>
              </a:rPr>
              <a:t>rubicola</a:t>
            </a:r>
            <a:r>
              <a:rPr lang="it-IT" b="1" i="1" dirty="0">
                <a:latin typeface="Arial" pitchFamily="34" charset="0"/>
                <a:cs typeface="Arial" pitchFamily="34" charset="0"/>
              </a:rPr>
              <a:t>), Merlo (</a:t>
            </a:r>
            <a:r>
              <a:rPr lang="it-IT" b="1" i="1" dirty="0" err="1">
                <a:latin typeface="Arial" pitchFamily="34" charset="0"/>
                <a:cs typeface="Arial" pitchFamily="34" charset="0"/>
              </a:rPr>
              <a:t>Turdus</a:t>
            </a:r>
            <a:r>
              <a:rPr lang="it-IT" b="1" i="1" dirty="0">
                <a:latin typeface="Arial" pitchFamily="34" charset="0"/>
                <a:cs typeface="Arial" pitchFamily="34" charset="0"/>
              </a:rPr>
              <a:t> </a:t>
            </a:r>
            <a:r>
              <a:rPr lang="it-IT" b="1" i="1" dirty="0" err="1">
                <a:latin typeface="Arial" pitchFamily="34" charset="0"/>
                <a:cs typeface="Arial" pitchFamily="34" charset="0"/>
              </a:rPr>
              <a:t>merula</a:t>
            </a:r>
            <a:r>
              <a:rPr lang="it-IT" b="1" i="1" dirty="0">
                <a:latin typeface="Arial" pitchFamily="34" charset="0"/>
                <a:cs typeface="Arial" pitchFamily="34" charset="0"/>
              </a:rPr>
              <a:t>), Picchio muratore (</a:t>
            </a:r>
            <a:r>
              <a:rPr lang="it-IT" b="1" i="1" dirty="0" err="1">
                <a:latin typeface="Arial" pitchFamily="34" charset="0"/>
                <a:cs typeface="Arial" pitchFamily="34" charset="0"/>
              </a:rPr>
              <a:t>Sitta</a:t>
            </a:r>
            <a:r>
              <a:rPr lang="it-IT" b="1" i="1" dirty="0">
                <a:latin typeface="Arial" pitchFamily="34" charset="0"/>
                <a:cs typeface="Arial" pitchFamily="34" charset="0"/>
              </a:rPr>
              <a:t> </a:t>
            </a:r>
            <a:r>
              <a:rPr lang="it-IT" b="1" i="1" dirty="0" err="1">
                <a:latin typeface="Arial" pitchFamily="34" charset="0"/>
                <a:cs typeface="Arial" pitchFamily="34" charset="0"/>
              </a:rPr>
              <a:t>europaea</a:t>
            </a:r>
            <a:r>
              <a:rPr lang="it-IT" b="1" i="1" dirty="0">
                <a:latin typeface="Arial" pitchFamily="34" charset="0"/>
                <a:cs typeface="Arial" pitchFamily="34" charset="0"/>
              </a:rPr>
              <a:t>), Cinciallegra (</a:t>
            </a:r>
            <a:r>
              <a:rPr lang="it-IT" b="1" i="1" dirty="0" err="1">
                <a:latin typeface="Arial" pitchFamily="34" charset="0"/>
                <a:cs typeface="Arial" pitchFamily="34" charset="0"/>
              </a:rPr>
              <a:t>Parus</a:t>
            </a:r>
            <a:r>
              <a:rPr lang="it-IT" b="1" i="1" dirty="0">
                <a:latin typeface="Arial" pitchFamily="34" charset="0"/>
                <a:cs typeface="Arial" pitchFamily="34" charset="0"/>
              </a:rPr>
              <a:t> major), Cinciarella (</a:t>
            </a:r>
            <a:r>
              <a:rPr lang="it-IT" b="1" i="1" dirty="0" err="1">
                <a:latin typeface="Arial" pitchFamily="34" charset="0"/>
                <a:cs typeface="Arial" pitchFamily="34" charset="0"/>
              </a:rPr>
              <a:t>Parus</a:t>
            </a:r>
            <a:r>
              <a:rPr lang="it-IT" b="1" i="1" dirty="0">
                <a:latin typeface="Arial" pitchFamily="34" charset="0"/>
                <a:cs typeface="Arial" pitchFamily="34" charset="0"/>
              </a:rPr>
              <a:t> </a:t>
            </a:r>
            <a:r>
              <a:rPr lang="it-IT" b="1" i="1" dirty="0" err="1">
                <a:latin typeface="Arial" pitchFamily="34" charset="0"/>
                <a:cs typeface="Arial" pitchFamily="34" charset="0"/>
              </a:rPr>
              <a:t>coeruleus</a:t>
            </a:r>
            <a:r>
              <a:rPr lang="it-IT" b="1" i="1" dirty="0">
                <a:latin typeface="Arial" pitchFamily="34" charset="0"/>
                <a:cs typeface="Arial" pitchFamily="34" charset="0"/>
              </a:rPr>
              <a:t>), Cincia mora (</a:t>
            </a:r>
            <a:r>
              <a:rPr lang="it-IT" b="1" i="1" dirty="0" err="1">
                <a:latin typeface="Arial" pitchFamily="34" charset="0"/>
                <a:cs typeface="Arial" pitchFamily="34" charset="0"/>
              </a:rPr>
              <a:t>Periparus</a:t>
            </a:r>
            <a:r>
              <a:rPr lang="it-IT" b="1" i="1" dirty="0">
                <a:latin typeface="Arial" pitchFamily="34" charset="0"/>
                <a:cs typeface="Arial" pitchFamily="34" charset="0"/>
              </a:rPr>
              <a:t> </a:t>
            </a:r>
            <a:r>
              <a:rPr lang="it-IT" b="1" i="1" dirty="0" err="1">
                <a:latin typeface="Arial" pitchFamily="34" charset="0"/>
                <a:cs typeface="Arial" pitchFamily="34" charset="0"/>
              </a:rPr>
              <a:t>ater</a:t>
            </a:r>
            <a:r>
              <a:rPr lang="it-IT" b="1" i="1" dirty="0">
                <a:latin typeface="Arial" pitchFamily="34" charset="0"/>
                <a:cs typeface="Arial" pitchFamily="34" charset="0"/>
              </a:rPr>
              <a:t>), Codibugnolo (</a:t>
            </a:r>
            <a:r>
              <a:rPr lang="it-IT" b="1" i="1" dirty="0" err="1">
                <a:latin typeface="Arial" pitchFamily="34" charset="0"/>
                <a:cs typeface="Arial" pitchFamily="34" charset="0"/>
              </a:rPr>
              <a:t>Aegithalos</a:t>
            </a:r>
            <a:r>
              <a:rPr lang="it-IT" b="1" i="1" dirty="0">
                <a:latin typeface="Arial" pitchFamily="34" charset="0"/>
                <a:cs typeface="Arial" pitchFamily="34" charset="0"/>
              </a:rPr>
              <a:t> </a:t>
            </a:r>
            <a:r>
              <a:rPr lang="it-IT" b="1" i="1" dirty="0" err="1">
                <a:latin typeface="Arial" pitchFamily="34" charset="0"/>
                <a:cs typeface="Arial" pitchFamily="34" charset="0"/>
              </a:rPr>
              <a:t>caudatus</a:t>
            </a:r>
            <a:r>
              <a:rPr lang="it-IT" b="1" i="1" dirty="0">
                <a:latin typeface="Arial" pitchFamily="34" charset="0"/>
                <a:cs typeface="Arial" pitchFamily="34" charset="0"/>
              </a:rPr>
              <a:t>), Ghiandaia (</a:t>
            </a:r>
            <a:r>
              <a:rPr lang="it-IT" b="1" i="1" dirty="0" err="1">
                <a:latin typeface="Arial" pitchFamily="34" charset="0"/>
                <a:cs typeface="Arial" pitchFamily="34" charset="0"/>
              </a:rPr>
              <a:t>Garrulus</a:t>
            </a:r>
            <a:r>
              <a:rPr lang="it-IT" b="1" i="1" dirty="0">
                <a:latin typeface="Arial" pitchFamily="34" charset="0"/>
                <a:cs typeface="Arial" pitchFamily="34" charset="0"/>
              </a:rPr>
              <a:t> </a:t>
            </a:r>
            <a:r>
              <a:rPr lang="it-IT" b="1" i="1" dirty="0" err="1">
                <a:latin typeface="Arial" pitchFamily="34" charset="0"/>
                <a:cs typeface="Arial" pitchFamily="34" charset="0"/>
              </a:rPr>
              <a:t>glandarius</a:t>
            </a:r>
            <a:r>
              <a:rPr lang="it-IT" b="1" i="1" dirty="0">
                <a:latin typeface="Arial" pitchFamily="34" charset="0"/>
                <a:cs typeface="Arial" pitchFamily="34" charset="0"/>
              </a:rPr>
              <a:t>), Fringuello (</a:t>
            </a:r>
            <a:r>
              <a:rPr lang="it-IT" b="1" i="1" dirty="0" err="1">
                <a:latin typeface="Arial" pitchFamily="34" charset="0"/>
                <a:cs typeface="Arial" pitchFamily="34" charset="0"/>
              </a:rPr>
              <a:t>Fringilla</a:t>
            </a:r>
            <a:r>
              <a:rPr lang="it-IT" b="1" i="1" dirty="0">
                <a:latin typeface="Arial" pitchFamily="34" charset="0"/>
                <a:cs typeface="Arial" pitchFamily="34" charset="0"/>
              </a:rPr>
              <a:t> </a:t>
            </a:r>
            <a:r>
              <a:rPr lang="it-IT" b="1" i="1" dirty="0" err="1">
                <a:latin typeface="Arial" pitchFamily="34" charset="0"/>
                <a:cs typeface="Arial" pitchFamily="34" charset="0"/>
              </a:rPr>
              <a:t>coelebs</a:t>
            </a:r>
            <a:r>
              <a:rPr lang="it-IT" b="1" i="1" dirty="0">
                <a:latin typeface="Arial" pitchFamily="34" charset="0"/>
                <a:cs typeface="Arial" pitchFamily="34" charset="0"/>
              </a:rPr>
              <a:t>), Picchio rosso maggiore (</a:t>
            </a:r>
            <a:r>
              <a:rPr lang="it-IT" b="1" i="1" dirty="0" err="1">
                <a:latin typeface="Arial" pitchFamily="34" charset="0"/>
                <a:cs typeface="Arial" pitchFamily="34" charset="0"/>
              </a:rPr>
              <a:t>Picoides</a:t>
            </a:r>
            <a:r>
              <a:rPr lang="it-IT" b="1" i="1" dirty="0">
                <a:latin typeface="Arial" pitchFamily="34" charset="0"/>
                <a:cs typeface="Arial" pitchFamily="34" charset="0"/>
              </a:rPr>
              <a:t> major), Rampichino (</a:t>
            </a:r>
            <a:r>
              <a:rPr lang="it-IT" b="1" i="1" dirty="0" err="1">
                <a:latin typeface="Arial" pitchFamily="34" charset="0"/>
                <a:cs typeface="Arial" pitchFamily="34" charset="0"/>
              </a:rPr>
              <a:t>Certhia</a:t>
            </a:r>
            <a:r>
              <a:rPr lang="it-IT" b="1" i="1" dirty="0">
                <a:latin typeface="Arial" pitchFamily="34" charset="0"/>
                <a:cs typeface="Arial" pitchFamily="34" charset="0"/>
              </a:rPr>
              <a:t> </a:t>
            </a:r>
            <a:r>
              <a:rPr lang="it-IT" b="1" i="1" dirty="0" err="1">
                <a:latin typeface="Arial" pitchFamily="34" charset="0"/>
                <a:cs typeface="Arial" pitchFamily="34" charset="0"/>
              </a:rPr>
              <a:t>brachydactyla</a:t>
            </a:r>
            <a:r>
              <a:rPr lang="it-IT" b="1" i="1" dirty="0">
                <a:latin typeface="Arial" pitchFamily="34" charset="0"/>
                <a:cs typeface="Arial" pitchFamily="34" charset="0"/>
              </a:rPr>
              <a:t>). </a:t>
            </a:r>
            <a:r>
              <a:rPr lang="it-IT" b="1" i="1" dirty="0"/>
              <a:t>	</a:t>
            </a:r>
          </a:p>
        </p:txBody>
      </p:sp>
      <p:sp>
        <p:nvSpPr>
          <p:cNvPr id="8" name="Rettangolo 7"/>
          <p:cNvSpPr/>
          <p:nvPr/>
        </p:nvSpPr>
        <p:spPr>
          <a:xfrm>
            <a:off x="5843954" y="2101170"/>
            <a:ext cx="5867400" cy="2585323"/>
          </a:xfrm>
          <a:prstGeom prst="rect">
            <a:avLst/>
          </a:prstGeom>
        </p:spPr>
        <p:txBody>
          <a:bodyPr wrap="square">
            <a:spAutoFit/>
          </a:bodyPr>
          <a:lstStyle/>
          <a:p>
            <a:r>
              <a:rPr lang="it-IT" b="1" dirty="0">
                <a:latin typeface="Arial" pitchFamily="34" charset="0"/>
                <a:cs typeface="Arial" pitchFamily="34" charset="0"/>
              </a:rPr>
              <a:t>Tra</a:t>
            </a:r>
            <a:r>
              <a:rPr lang="it-IT" dirty="0">
                <a:latin typeface="Arial" pitchFamily="34" charset="0"/>
                <a:cs typeface="Arial" pitchFamily="34" charset="0"/>
              </a:rPr>
              <a:t> </a:t>
            </a:r>
            <a:r>
              <a:rPr lang="it-IT" b="1" dirty="0">
                <a:latin typeface="Arial" pitchFamily="34" charset="0"/>
                <a:cs typeface="Arial" pitchFamily="34" charset="0"/>
              </a:rPr>
              <a:t>i Rapaci forestali,  specie situate al vertice delle catene alimentari, sono presenti Poiana (</a:t>
            </a:r>
            <a:r>
              <a:rPr lang="it-IT" b="1" i="1" dirty="0" err="1">
                <a:latin typeface="Arial" pitchFamily="34" charset="0"/>
                <a:cs typeface="Arial" pitchFamily="34" charset="0"/>
              </a:rPr>
              <a:t>Buteo</a:t>
            </a:r>
            <a:r>
              <a:rPr lang="it-IT" b="1" i="1" dirty="0">
                <a:latin typeface="Arial" pitchFamily="34" charset="0"/>
                <a:cs typeface="Arial" pitchFamily="34" charset="0"/>
              </a:rPr>
              <a:t> </a:t>
            </a:r>
            <a:r>
              <a:rPr lang="it-IT" b="1" i="1" dirty="0" err="1">
                <a:latin typeface="Arial" pitchFamily="34" charset="0"/>
                <a:cs typeface="Arial" pitchFamily="34" charset="0"/>
              </a:rPr>
              <a:t>buteo</a:t>
            </a:r>
            <a:r>
              <a:rPr lang="it-IT" b="1" i="1" dirty="0">
                <a:latin typeface="Arial" pitchFamily="34" charset="0"/>
                <a:cs typeface="Arial" pitchFamily="34" charset="0"/>
              </a:rPr>
              <a:t>) e  Sparviero (</a:t>
            </a:r>
            <a:r>
              <a:rPr lang="it-IT" b="1" i="1" dirty="0" err="1">
                <a:latin typeface="Arial" pitchFamily="34" charset="0"/>
                <a:cs typeface="Arial" pitchFamily="34" charset="0"/>
              </a:rPr>
              <a:t>Accipiter</a:t>
            </a:r>
            <a:r>
              <a:rPr lang="it-IT" b="1" i="1" dirty="0">
                <a:latin typeface="Arial" pitchFamily="34" charset="0"/>
                <a:cs typeface="Arial" pitchFamily="34" charset="0"/>
              </a:rPr>
              <a:t> </a:t>
            </a:r>
            <a:r>
              <a:rPr lang="it-IT" b="1" i="1" dirty="0" err="1">
                <a:latin typeface="Arial" pitchFamily="34" charset="0"/>
                <a:cs typeface="Arial" pitchFamily="34" charset="0"/>
              </a:rPr>
              <a:t>nisus</a:t>
            </a:r>
            <a:r>
              <a:rPr lang="it-IT" b="1" i="1" dirty="0">
                <a:latin typeface="Arial" pitchFamily="34" charset="0"/>
                <a:cs typeface="Arial" pitchFamily="34" charset="0"/>
              </a:rPr>
              <a:t>), più frequenti, e, più raramente, </a:t>
            </a:r>
            <a:r>
              <a:rPr lang="it-IT" b="1" i="1" dirty="0">
                <a:solidFill>
                  <a:schemeClr val="accent1">
                    <a:lumMod val="60000"/>
                    <a:lumOff val="40000"/>
                  </a:schemeClr>
                </a:solidFill>
                <a:effectLst>
                  <a:outerShdw blurRad="38100" dist="38100" dir="2700000" algn="tl">
                    <a:srgbClr val="000000">
                      <a:alpha val="43137"/>
                    </a:srgbClr>
                  </a:outerShdw>
                </a:effectLst>
                <a:latin typeface="Arial" pitchFamily="34" charset="0"/>
                <a:cs typeface="Arial" pitchFamily="34" charset="0"/>
              </a:rPr>
              <a:t>Falco pecchiaiolo (</a:t>
            </a:r>
            <a:r>
              <a:rPr lang="it-IT" b="1" i="1" dirty="0" err="1">
                <a:solidFill>
                  <a:schemeClr val="accent1">
                    <a:lumMod val="60000"/>
                    <a:lumOff val="40000"/>
                  </a:schemeClr>
                </a:solidFill>
                <a:effectLst>
                  <a:outerShdw blurRad="38100" dist="38100" dir="2700000" algn="tl">
                    <a:srgbClr val="000000">
                      <a:alpha val="43137"/>
                    </a:srgbClr>
                  </a:outerShdw>
                </a:effectLst>
                <a:latin typeface="Arial" pitchFamily="34" charset="0"/>
                <a:cs typeface="Arial" pitchFamily="34" charset="0"/>
              </a:rPr>
              <a:t>Pernis</a:t>
            </a:r>
            <a:r>
              <a:rPr lang="it-IT" b="1" i="1" dirty="0">
                <a:solidFill>
                  <a:schemeClr val="accent1">
                    <a:lumMod val="60000"/>
                    <a:lumOff val="40000"/>
                  </a:schemeClr>
                </a:solidFill>
                <a:effectLst>
                  <a:outerShdw blurRad="38100" dist="38100" dir="2700000" algn="tl">
                    <a:srgbClr val="000000">
                      <a:alpha val="43137"/>
                    </a:srgbClr>
                  </a:outerShdw>
                </a:effectLst>
                <a:latin typeface="Arial" pitchFamily="34" charset="0"/>
                <a:cs typeface="Arial" pitchFamily="34" charset="0"/>
              </a:rPr>
              <a:t> </a:t>
            </a:r>
            <a:r>
              <a:rPr lang="it-IT" b="1" i="1" dirty="0" err="1">
                <a:solidFill>
                  <a:schemeClr val="accent1">
                    <a:lumMod val="60000"/>
                    <a:lumOff val="40000"/>
                  </a:schemeClr>
                </a:solidFill>
                <a:effectLst>
                  <a:outerShdw blurRad="38100" dist="38100" dir="2700000" algn="tl">
                    <a:srgbClr val="000000">
                      <a:alpha val="43137"/>
                    </a:srgbClr>
                  </a:outerShdw>
                </a:effectLst>
                <a:latin typeface="Arial" pitchFamily="34" charset="0"/>
                <a:cs typeface="Arial" pitchFamily="34" charset="0"/>
              </a:rPr>
              <a:t>apivorus</a:t>
            </a:r>
            <a:r>
              <a:rPr lang="it-IT" b="1" i="1" dirty="0">
                <a:solidFill>
                  <a:schemeClr val="accent1">
                    <a:lumMod val="60000"/>
                    <a:lumOff val="40000"/>
                  </a:schemeClr>
                </a:solidFill>
                <a:effectLst>
                  <a:outerShdw blurRad="38100" dist="38100" dir="2700000" algn="tl">
                    <a:srgbClr val="000000">
                      <a:alpha val="43137"/>
                    </a:srgbClr>
                  </a:outerShdw>
                </a:effectLst>
                <a:latin typeface="Arial" pitchFamily="34" charset="0"/>
                <a:cs typeface="Arial" pitchFamily="34" charset="0"/>
              </a:rPr>
              <a:t>), Nibbio bruno (</a:t>
            </a:r>
            <a:r>
              <a:rPr lang="it-IT" b="1" i="1" dirty="0" err="1">
                <a:solidFill>
                  <a:schemeClr val="accent1">
                    <a:lumMod val="60000"/>
                    <a:lumOff val="40000"/>
                  </a:schemeClr>
                </a:solidFill>
                <a:effectLst>
                  <a:outerShdw blurRad="38100" dist="38100" dir="2700000" algn="tl">
                    <a:srgbClr val="000000">
                      <a:alpha val="43137"/>
                    </a:srgbClr>
                  </a:outerShdw>
                </a:effectLst>
                <a:latin typeface="Arial" pitchFamily="34" charset="0"/>
                <a:cs typeface="Arial" pitchFamily="34" charset="0"/>
              </a:rPr>
              <a:t>Milvus</a:t>
            </a:r>
            <a:r>
              <a:rPr lang="it-IT" b="1" i="1" dirty="0">
                <a:solidFill>
                  <a:schemeClr val="accent1">
                    <a:lumMod val="60000"/>
                    <a:lumOff val="40000"/>
                  </a:schemeClr>
                </a:solidFill>
                <a:effectLst>
                  <a:outerShdw blurRad="38100" dist="38100" dir="2700000" algn="tl">
                    <a:srgbClr val="000000">
                      <a:alpha val="43137"/>
                    </a:srgbClr>
                  </a:outerShdw>
                </a:effectLst>
                <a:latin typeface="Arial" pitchFamily="34" charset="0"/>
                <a:cs typeface="Arial" pitchFamily="34" charset="0"/>
              </a:rPr>
              <a:t> </a:t>
            </a:r>
            <a:r>
              <a:rPr lang="it-IT" b="1" i="1" dirty="0" err="1">
                <a:solidFill>
                  <a:schemeClr val="accent1">
                    <a:lumMod val="60000"/>
                    <a:lumOff val="40000"/>
                  </a:schemeClr>
                </a:solidFill>
                <a:effectLst>
                  <a:outerShdw blurRad="38100" dist="38100" dir="2700000" algn="tl">
                    <a:srgbClr val="000000">
                      <a:alpha val="43137"/>
                    </a:srgbClr>
                  </a:outerShdw>
                </a:effectLst>
                <a:latin typeface="Arial" pitchFamily="34" charset="0"/>
                <a:cs typeface="Arial" pitchFamily="34" charset="0"/>
              </a:rPr>
              <a:t>migrans</a:t>
            </a:r>
            <a:r>
              <a:rPr lang="it-IT" b="1" i="1" dirty="0">
                <a:solidFill>
                  <a:schemeClr val="accent1">
                    <a:lumMod val="60000"/>
                    <a:lumOff val="40000"/>
                  </a:schemeClr>
                </a:solidFill>
                <a:effectLst>
                  <a:outerShdw blurRad="38100" dist="38100" dir="2700000" algn="tl">
                    <a:srgbClr val="000000">
                      <a:alpha val="43137"/>
                    </a:srgbClr>
                  </a:outerShdw>
                </a:effectLst>
                <a:latin typeface="Arial" pitchFamily="34" charset="0"/>
                <a:cs typeface="Arial" pitchFamily="34" charset="0"/>
              </a:rPr>
              <a:t>), Biancone (</a:t>
            </a:r>
            <a:r>
              <a:rPr lang="it-IT" b="1" i="1" dirty="0" err="1">
                <a:solidFill>
                  <a:schemeClr val="accent1">
                    <a:lumMod val="60000"/>
                    <a:lumOff val="40000"/>
                  </a:schemeClr>
                </a:solidFill>
                <a:effectLst>
                  <a:outerShdw blurRad="38100" dist="38100" dir="2700000" algn="tl">
                    <a:srgbClr val="000000">
                      <a:alpha val="43137"/>
                    </a:srgbClr>
                  </a:outerShdw>
                </a:effectLst>
                <a:latin typeface="Arial" pitchFamily="34" charset="0"/>
                <a:cs typeface="Arial" pitchFamily="34" charset="0"/>
              </a:rPr>
              <a:t>Circaetus</a:t>
            </a:r>
            <a:r>
              <a:rPr lang="it-IT" b="1" i="1" dirty="0">
                <a:solidFill>
                  <a:schemeClr val="accent1">
                    <a:lumMod val="60000"/>
                    <a:lumOff val="40000"/>
                  </a:schemeClr>
                </a:solidFill>
                <a:effectLst>
                  <a:outerShdw blurRad="38100" dist="38100" dir="2700000" algn="tl">
                    <a:srgbClr val="000000">
                      <a:alpha val="43137"/>
                    </a:srgbClr>
                  </a:outerShdw>
                </a:effectLst>
                <a:latin typeface="Arial" pitchFamily="34" charset="0"/>
                <a:cs typeface="Arial" pitchFamily="34" charset="0"/>
              </a:rPr>
              <a:t> </a:t>
            </a:r>
            <a:r>
              <a:rPr lang="it-IT" b="1" i="1" dirty="0" err="1">
                <a:solidFill>
                  <a:schemeClr val="accent1">
                    <a:lumMod val="60000"/>
                    <a:lumOff val="40000"/>
                  </a:schemeClr>
                </a:solidFill>
                <a:effectLst>
                  <a:outerShdw blurRad="38100" dist="38100" dir="2700000" algn="tl">
                    <a:srgbClr val="000000">
                      <a:alpha val="43137"/>
                    </a:srgbClr>
                  </a:outerShdw>
                </a:effectLst>
                <a:latin typeface="Arial" pitchFamily="34" charset="0"/>
                <a:cs typeface="Arial" pitchFamily="34" charset="0"/>
              </a:rPr>
              <a:t>gallicus</a:t>
            </a:r>
            <a:r>
              <a:rPr lang="it-IT" b="1" i="1" dirty="0">
                <a:solidFill>
                  <a:schemeClr val="accent1">
                    <a:lumMod val="60000"/>
                    <a:lumOff val="40000"/>
                  </a:schemeClr>
                </a:solidFill>
                <a:effectLst>
                  <a:outerShdw blurRad="38100" dist="38100" dir="2700000" algn="tl">
                    <a:srgbClr val="000000">
                      <a:alpha val="43137"/>
                    </a:srgbClr>
                  </a:outerShdw>
                </a:effectLst>
                <a:latin typeface="Arial" pitchFamily="34" charset="0"/>
                <a:cs typeface="Arial" pitchFamily="34" charset="0"/>
              </a:rPr>
              <a:t>) </a:t>
            </a:r>
            <a:r>
              <a:rPr lang="it-IT" b="1" i="1" dirty="0">
                <a:latin typeface="Arial" pitchFamily="34" charset="0"/>
                <a:cs typeface="Arial" pitchFamily="34" charset="0"/>
              </a:rPr>
              <a:t>che necessitano sia delle formazioni forestali per nidificare, con presenza di alberi di buone dimensioni, sia di spazi aperti limitrofi in cui alimentarsi e cacciare. 	</a:t>
            </a:r>
          </a:p>
        </p:txBody>
      </p:sp>
      <p:pic>
        <p:nvPicPr>
          <p:cNvPr id="5122" name="Picture 2"/>
          <p:cNvPicPr>
            <a:picLocks noChangeAspect="1" noChangeArrowheads="1"/>
          </p:cNvPicPr>
          <p:nvPr/>
        </p:nvPicPr>
        <p:blipFill>
          <a:blip r:embed="rId3" cstate="print"/>
          <a:srcRect/>
          <a:stretch>
            <a:fillRect/>
          </a:stretch>
        </p:blipFill>
        <p:spPr bwMode="auto">
          <a:xfrm>
            <a:off x="9851870" y="4695093"/>
            <a:ext cx="1912967" cy="1600199"/>
          </a:xfrm>
          <a:prstGeom prst="rect">
            <a:avLst/>
          </a:prstGeom>
          <a:noFill/>
          <a:ln w="9525">
            <a:noFill/>
            <a:miter lim="800000"/>
            <a:headEnd/>
            <a:tailEnd/>
          </a:ln>
        </p:spPr>
      </p:pic>
      <p:pic>
        <p:nvPicPr>
          <p:cNvPr id="5123" name="Picture 3"/>
          <p:cNvPicPr>
            <a:picLocks noChangeAspect="1" noChangeArrowheads="1"/>
          </p:cNvPicPr>
          <p:nvPr/>
        </p:nvPicPr>
        <p:blipFill>
          <a:blip r:embed="rId4" cstate="print"/>
          <a:srcRect/>
          <a:stretch>
            <a:fillRect/>
          </a:stretch>
        </p:blipFill>
        <p:spPr bwMode="auto">
          <a:xfrm>
            <a:off x="7740839" y="4686300"/>
            <a:ext cx="2024246" cy="1608992"/>
          </a:xfrm>
          <a:prstGeom prst="rect">
            <a:avLst/>
          </a:prstGeom>
          <a:noFill/>
          <a:ln w="9525">
            <a:noFill/>
            <a:miter lim="800000"/>
            <a:headEnd/>
            <a:tailEnd/>
          </a:ln>
        </p:spPr>
      </p:pic>
      <p:pic>
        <p:nvPicPr>
          <p:cNvPr id="5124" name="Picture 4"/>
          <p:cNvPicPr>
            <a:picLocks noChangeAspect="1" noChangeArrowheads="1"/>
          </p:cNvPicPr>
          <p:nvPr/>
        </p:nvPicPr>
        <p:blipFill>
          <a:blip r:embed="rId5" cstate="print"/>
          <a:srcRect/>
          <a:stretch>
            <a:fillRect/>
          </a:stretch>
        </p:blipFill>
        <p:spPr bwMode="auto">
          <a:xfrm>
            <a:off x="5720699" y="4676562"/>
            <a:ext cx="1954986" cy="1619463"/>
          </a:xfrm>
          <a:prstGeom prst="rect">
            <a:avLst/>
          </a:prstGeom>
          <a:noFill/>
          <a:ln w="9525">
            <a:noFill/>
            <a:miter lim="800000"/>
            <a:headEnd/>
            <a:tailEnd/>
          </a:ln>
        </p:spPr>
      </p:pic>
      <p:sp>
        <p:nvSpPr>
          <p:cNvPr id="5" name="CasellaDiTesto 4">
            <a:extLst>
              <a:ext uri="{FF2B5EF4-FFF2-40B4-BE49-F238E27FC236}">
                <a16:creationId xmlns:a16="http://schemas.microsoft.com/office/drawing/2014/main" id="{98022D94-FF62-930F-3A05-0F456135F0B4}"/>
              </a:ext>
            </a:extLst>
          </p:cNvPr>
          <p:cNvSpPr txBox="1"/>
          <p:nvPr/>
        </p:nvSpPr>
        <p:spPr>
          <a:xfrm>
            <a:off x="10315176" y="5882164"/>
            <a:ext cx="1525935" cy="646331"/>
          </a:xfrm>
          <a:prstGeom prst="rect">
            <a:avLst/>
          </a:prstGeom>
          <a:noFill/>
        </p:spPr>
        <p:txBody>
          <a:bodyPr wrap="square" rtlCol="0">
            <a:spAutoFit/>
          </a:bodyPr>
          <a:lstStyle/>
          <a:p>
            <a:r>
              <a:rPr lang="it-IT" sz="1800" b="1" i="0" u="none" strike="noStrike" baseline="0">
                <a:solidFill>
                  <a:srgbClr val="000000"/>
                </a:solidFill>
                <a:latin typeface="Arial" panose="020B0604020202020204" pitchFamily="34" charset="0"/>
              </a:rPr>
              <a:t>Biancone </a:t>
            </a:r>
            <a:r>
              <a:rPr lang="it-IT" sz="1800" b="0" i="0" u="none" strike="noStrike" baseline="0">
                <a:solidFill>
                  <a:srgbClr val="000000"/>
                </a:solidFill>
                <a:latin typeface="Arial" panose="020B0604020202020204" pitchFamily="34" charset="0"/>
              </a:rPr>
              <a:t>	</a:t>
            </a:r>
          </a:p>
        </p:txBody>
      </p:sp>
      <p:sp>
        <p:nvSpPr>
          <p:cNvPr id="6" name="CasellaDiTesto 5">
            <a:extLst>
              <a:ext uri="{FF2B5EF4-FFF2-40B4-BE49-F238E27FC236}">
                <a16:creationId xmlns:a16="http://schemas.microsoft.com/office/drawing/2014/main" id="{FF4ACDFE-4AE6-6C34-4582-D1D5A53DB4E4}"/>
              </a:ext>
            </a:extLst>
          </p:cNvPr>
          <p:cNvSpPr txBox="1"/>
          <p:nvPr/>
        </p:nvSpPr>
        <p:spPr>
          <a:xfrm>
            <a:off x="5935224" y="5927714"/>
            <a:ext cx="1525935" cy="646331"/>
          </a:xfrm>
          <a:prstGeom prst="rect">
            <a:avLst/>
          </a:prstGeom>
          <a:noFill/>
        </p:spPr>
        <p:txBody>
          <a:bodyPr wrap="square" rtlCol="0">
            <a:spAutoFit/>
          </a:bodyPr>
          <a:lstStyle/>
          <a:p>
            <a:r>
              <a:rPr lang="it-IT" sz="1800" b="1" i="0" u="none" strike="noStrike" baseline="0">
                <a:solidFill>
                  <a:srgbClr val="000000"/>
                </a:solidFill>
                <a:latin typeface="Arial" panose="020B0604020202020204" pitchFamily="34" charset="0"/>
              </a:rPr>
              <a:t>Pecchiaiolo </a:t>
            </a:r>
            <a:r>
              <a:rPr lang="it-IT" sz="1800" b="0" i="0" u="none" strike="noStrike" baseline="0">
                <a:solidFill>
                  <a:srgbClr val="000000"/>
                </a:solidFill>
                <a:latin typeface="Arial" panose="020B0604020202020204" pitchFamily="34" charset="0"/>
              </a:rPr>
              <a:t>	</a:t>
            </a:r>
          </a:p>
        </p:txBody>
      </p:sp>
      <p:sp>
        <p:nvSpPr>
          <p:cNvPr id="7" name="CasellaDiTesto 6">
            <a:extLst>
              <a:ext uri="{FF2B5EF4-FFF2-40B4-BE49-F238E27FC236}">
                <a16:creationId xmlns:a16="http://schemas.microsoft.com/office/drawing/2014/main" id="{4766CD30-5767-7A13-288C-EF5F22FB9D2F}"/>
              </a:ext>
            </a:extLst>
          </p:cNvPr>
          <p:cNvSpPr txBox="1"/>
          <p:nvPr/>
        </p:nvSpPr>
        <p:spPr>
          <a:xfrm>
            <a:off x="7864170" y="5926236"/>
            <a:ext cx="1799214" cy="646331"/>
          </a:xfrm>
          <a:prstGeom prst="rect">
            <a:avLst/>
          </a:prstGeom>
          <a:noFill/>
        </p:spPr>
        <p:txBody>
          <a:bodyPr wrap="square" rtlCol="0">
            <a:spAutoFit/>
          </a:bodyPr>
          <a:lstStyle/>
          <a:p>
            <a:r>
              <a:rPr lang="it-IT" sz="1800" b="1" i="0" u="none" strike="noStrike" baseline="0" dirty="0">
                <a:solidFill>
                  <a:srgbClr val="000000"/>
                </a:solidFill>
                <a:latin typeface="Arial" panose="020B0604020202020204" pitchFamily="34" charset="0"/>
              </a:rPr>
              <a:t>Nibbio bruno </a:t>
            </a:r>
            <a:r>
              <a:rPr lang="it-IT" sz="1800" b="0" i="0" u="none" strike="noStrike" baseline="0" dirty="0">
                <a:solidFill>
                  <a:srgbClr val="000000"/>
                </a:solidFill>
                <a:latin typeface="Arial" panose="020B0604020202020204" pitchFamily="34" charset="0"/>
              </a:rPr>
              <a:t>	</a:t>
            </a:r>
          </a:p>
        </p:txBody>
      </p:sp>
    </p:spTree>
    <p:extLst>
      <p:ext uri="{BB962C8B-B14F-4D97-AF65-F5344CB8AC3E}">
        <p14:creationId xmlns:p14="http://schemas.microsoft.com/office/powerpoint/2010/main" val="189206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589084" y="601664"/>
            <a:ext cx="11078307" cy="584775"/>
          </a:xfrm>
          <a:prstGeom prst="rect">
            <a:avLst/>
          </a:prstGeom>
          <a:noFill/>
          <a:ln w="76200">
            <a:solidFill>
              <a:srgbClr val="92D050"/>
            </a:solidFill>
          </a:ln>
        </p:spPr>
        <p:txBody>
          <a:bodyPr wrap="square">
            <a:spAutoFit/>
          </a:bodyPr>
          <a:lstStyle/>
          <a:p>
            <a:pPr algn="ctr"/>
            <a:r>
              <a:rPr lang="it-IT" sz="3200" b="1" i="1" dirty="0">
                <a:solidFill>
                  <a:srgbClr val="FFFF00"/>
                </a:solidFill>
                <a:effectLst>
                  <a:outerShdw blurRad="38100" dist="38100" dir="2700000" algn="tl">
                    <a:srgbClr val="000000">
                      <a:alpha val="43137"/>
                    </a:srgbClr>
                  </a:outerShdw>
                </a:effectLst>
              </a:rPr>
              <a:t>Ecosistema lacustre: i 3 principali macro-gruppi di organismi</a:t>
            </a:r>
          </a:p>
        </p:txBody>
      </p:sp>
      <p:sp>
        <p:nvSpPr>
          <p:cNvPr id="5" name="CasellaDiTesto 5">
            <a:extLst>
              <a:ext uri="{FF2B5EF4-FFF2-40B4-BE49-F238E27FC236}">
                <a16:creationId xmlns:a16="http://schemas.microsoft.com/office/drawing/2014/main" id="{E807FCC4-15B2-1163-B6C6-7EE26FE13C42}"/>
              </a:ext>
            </a:extLst>
          </p:cNvPr>
          <p:cNvSpPr txBox="1">
            <a:spLocks noChangeArrowheads="1"/>
          </p:cNvSpPr>
          <p:nvPr/>
        </p:nvSpPr>
        <p:spPr bwMode="auto">
          <a:xfrm>
            <a:off x="413238" y="1476866"/>
            <a:ext cx="1143000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buNone/>
            </a:pPr>
            <a:r>
              <a:rPr lang="it-IT" sz="1800" dirty="0"/>
              <a:t>I </a:t>
            </a:r>
            <a:r>
              <a:rPr lang="it-IT" sz="1800" b="1" dirty="0"/>
              <a:t>laghi non sono semplici serbatoi d’acqua: ogni lago è un ecosistema costituito dall’ambiente acquatico, dalle sue rive e dalla comunità biologica che in esso vive. Questa comprende tre principali gruppi di organismi: </a:t>
            </a:r>
            <a:r>
              <a:rPr lang="it-IT" sz="1800" b="1" dirty="0">
                <a:solidFill>
                  <a:schemeClr val="accent1">
                    <a:lumMod val="60000"/>
                    <a:lumOff val="40000"/>
                  </a:schemeClr>
                </a:solidFill>
                <a:effectLst>
                  <a:outerShdw blurRad="38100" dist="38100" dir="2700000" algn="tl">
                    <a:srgbClr val="000000">
                      <a:alpha val="43137"/>
                    </a:srgbClr>
                  </a:outerShdw>
                </a:effectLst>
              </a:rPr>
              <a:t>i produttori primari</a:t>
            </a:r>
            <a:r>
              <a:rPr lang="it-IT" sz="1800" b="1" dirty="0">
                <a:effectLst>
                  <a:outerShdw blurRad="38100" dist="38100" dir="2700000" algn="tl">
                    <a:srgbClr val="000000">
                      <a:alpha val="43137"/>
                    </a:srgbClr>
                  </a:outerShdw>
                </a:effectLst>
              </a:rPr>
              <a:t>, </a:t>
            </a:r>
            <a:r>
              <a:rPr lang="it-IT" sz="1800" b="1" dirty="0">
                <a:solidFill>
                  <a:schemeClr val="accent1">
                    <a:lumMod val="60000"/>
                    <a:lumOff val="40000"/>
                  </a:schemeClr>
                </a:solidFill>
                <a:effectLst>
                  <a:outerShdw blurRad="38100" dist="38100" dir="2700000" algn="tl">
                    <a:srgbClr val="000000">
                      <a:alpha val="43137"/>
                    </a:srgbClr>
                  </a:outerShdw>
                </a:effectLst>
              </a:rPr>
              <a:t>i consumatori</a:t>
            </a:r>
            <a:r>
              <a:rPr lang="it-IT" sz="1800" b="1" dirty="0">
                <a:effectLst>
                  <a:outerShdw blurRad="38100" dist="38100" dir="2700000" algn="tl">
                    <a:srgbClr val="000000">
                      <a:alpha val="43137"/>
                    </a:srgbClr>
                  </a:outerShdw>
                </a:effectLst>
              </a:rPr>
              <a:t>, </a:t>
            </a:r>
            <a:r>
              <a:rPr lang="it-IT" sz="1800" b="1" dirty="0">
                <a:solidFill>
                  <a:schemeClr val="accent1">
                    <a:lumMod val="60000"/>
                    <a:lumOff val="40000"/>
                  </a:schemeClr>
                </a:solidFill>
                <a:effectLst>
                  <a:outerShdw blurRad="38100" dist="38100" dir="2700000" algn="tl">
                    <a:srgbClr val="000000">
                      <a:alpha val="43137"/>
                    </a:srgbClr>
                  </a:outerShdw>
                </a:effectLst>
              </a:rPr>
              <a:t>il benthos</a:t>
            </a:r>
            <a:r>
              <a:rPr lang="it-IT" sz="1800" b="1" dirty="0"/>
              <a:t>.</a:t>
            </a:r>
            <a:endParaRPr lang="it-IT" altLang="it-IT" sz="1800" b="1" dirty="0"/>
          </a:p>
        </p:txBody>
      </p:sp>
      <p:sp>
        <p:nvSpPr>
          <p:cNvPr id="11" name="CasellaDiTesto 10"/>
          <p:cNvSpPr txBox="1"/>
          <p:nvPr/>
        </p:nvSpPr>
        <p:spPr>
          <a:xfrm>
            <a:off x="342901" y="2549769"/>
            <a:ext cx="7869114" cy="3693319"/>
          </a:xfrm>
          <a:prstGeom prst="rect">
            <a:avLst/>
          </a:prstGeom>
          <a:noFill/>
        </p:spPr>
        <p:txBody>
          <a:bodyPr wrap="square" rtlCol="0">
            <a:spAutoFit/>
          </a:bodyPr>
          <a:lstStyle/>
          <a:p>
            <a:pPr algn="just"/>
            <a:r>
              <a:rPr lang="it-IT" b="1" dirty="0">
                <a:solidFill>
                  <a:schemeClr val="accent1">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 produttori primari </a:t>
            </a:r>
            <a:r>
              <a:rPr lang="it-IT" b="1" dirty="0">
                <a:latin typeface="Arial" panose="020B0604020202020204" pitchFamily="34" charset="0"/>
                <a:cs typeface="Arial" panose="020B0604020202020204" pitchFamily="34" charset="0"/>
              </a:rPr>
              <a:t>sono i vegetali, che effettuano la fotosintesi clorofilliana:  le </a:t>
            </a:r>
            <a:r>
              <a:rPr lang="it-IT" b="1" dirty="0" err="1">
                <a:latin typeface="Arial" panose="020B0604020202020204" pitchFamily="34" charset="0"/>
                <a:cs typeface="Arial" panose="020B0604020202020204" pitchFamily="34" charset="0"/>
              </a:rPr>
              <a:t>macrofite</a:t>
            </a:r>
            <a:r>
              <a:rPr lang="it-IT" b="1" dirty="0">
                <a:latin typeface="Arial" panose="020B0604020202020204" pitchFamily="34" charset="0"/>
                <a:cs typeface="Arial" panose="020B0604020202020204" pitchFamily="34" charset="0"/>
              </a:rPr>
              <a:t>, le alghe, il fitoplancton, una estesa “prateria”, sospesa e flottante nell’acqua che si estende in tutto il corpo idrico e che, in primavera inoltrata lo rende di un colore “verdastro”. </a:t>
            </a:r>
          </a:p>
          <a:p>
            <a:pPr algn="just"/>
            <a:endParaRPr lang="it-IT" b="1" dirty="0">
              <a:latin typeface="Arial" panose="020B0604020202020204" pitchFamily="34" charset="0"/>
              <a:cs typeface="Arial" panose="020B0604020202020204" pitchFamily="34" charset="0"/>
            </a:endParaRPr>
          </a:p>
          <a:p>
            <a:pPr algn="just"/>
            <a:r>
              <a:rPr lang="it-IT" b="1" dirty="0">
                <a:solidFill>
                  <a:schemeClr val="accent1">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 consumatori </a:t>
            </a:r>
            <a:r>
              <a:rPr lang="it-IT" b="1" dirty="0">
                <a:latin typeface="Arial" panose="020B0604020202020204" pitchFamily="34" charset="0"/>
                <a:cs typeface="Arial" panose="020B0604020202020204" pitchFamily="34" charset="0"/>
              </a:rPr>
              <a:t>sono gli organismi animali: da piccoli o microscopici (zooplancton) ad altri di maggiori dimensioni, come pesci e uccelli acquatici e ripariali svernanti e nidificanti.</a:t>
            </a:r>
          </a:p>
          <a:p>
            <a:pPr algn="just"/>
            <a:endParaRPr lang="it-IT" b="1" dirty="0">
              <a:latin typeface="Arial" panose="020B0604020202020204" pitchFamily="34" charset="0"/>
              <a:cs typeface="Arial" panose="020B0604020202020204" pitchFamily="34" charset="0"/>
            </a:endParaRPr>
          </a:p>
          <a:p>
            <a:pPr algn="just"/>
            <a:r>
              <a:rPr lang="it-IT" b="1" dirty="0">
                <a:solidFill>
                  <a:schemeClr val="accent1">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Il benthos </a:t>
            </a:r>
            <a:r>
              <a:rPr lang="it-IT" b="1" dirty="0">
                <a:latin typeface="Arial" panose="020B0604020202020204" pitchFamily="34" charset="0"/>
                <a:cs typeface="Arial" panose="020B0604020202020204" pitchFamily="34" charset="0"/>
              </a:rPr>
              <a:t>è</a:t>
            </a:r>
            <a:r>
              <a:rPr lang="it-IT" b="1" dirty="0">
                <a:solidFill>
                  <a:schemeClr val="accent1">
                    <a:lumMod val="60000"/>
                    <a:lumOff val="40000"/>
                  </a:schemeClr>
                </a:solidFill>
                <a:latin typeface="Arial" panose="020B0604020202020204" pitchFamily="34" charset="0"/>
                <a:cs typeface="Arial" panose="020B0604020202020204" pitchFamily="34" charset="0"/>
              </a:rPr>
              <a:t> </a:t>
            </a:r>
            <a:r>
              <a:rPr lang="it-IT" b="1" dirty="0">
                <a:latin typeface="Arial" panose="020B0604020202020204" pitchFamily="34" charset="0"/>
                <a:cs typeface="Arial" panose="020B0604020202020204" pitchFamily="34" charset="0"/>
              </a:rPr>
              <a:t>costituito da animali, batteri e funghi che vivono sul fondo del lago:  demolisce e decompone le spoglie dei vegetali e degli animali che vi cadono a pioggia dopo aver concluso il loro ciclo vitale </a:t>
            </a:r>
          </a:p>
        </p:txBody>
      </p:sp>
      <p:pic>
        <p:nvPicPr>
          <p:cNvPr id="6146" name="Picture 2"/>
          <p:cNvPicPr>
            <a:picLocks noChangeAspect="1" noChangeArrowheads="1"/>
          </p:cNvPicPr>
          <p:nvPr/>
        </p:nvPicPr>
        <p:blipFill>
          <a:blip r:embed="rId3" cstate="print"/>
          <a:srcRect/>
          <a:stretch>
            <a:fillRect/>
          </a:stretch>
        </p:blipFill>
        <p:spPr bwMode="auto">
          <a:xfrm>
            <a:off x="8291142" y="2646487"/>
            <a:ext cx="1406773" cy="1381055"/>
          </a:xfrm>
          <a:prstGeom prst="rect">
            <a:avLst/>
          </a:prstGeom>
          <a:noFill/>
          <a:ln w="9525">
            <a:noFill/>
            <a:miter lim="800000"/>
            <a:headEnd/>
            <a:tailEnd/>
          </a:ln>
        </p:spPr>
      </p:pic>
      <p:pic>
        <p:nvPicPr>
          <p:cNvPr id="6147" name="Picture 3"/>
          <p:cNvPicPr>
            <a:picLocks noChangeAspect="1" noChangeArrowheads="1"/>
          </p:cNvPicPr>
          <p:nvPr/>
        </p:nvPicPr>
        <p:blipFill>
          <a:blip r:embed="rId4" cstate="print"/>
          <a:srcRect/>
          <a:stretch>
            <a:fillRect/>
          </a:stretch>
        </p:blipFill>
        <p:spPr bwMode="auto">
          <a:xfrm>
            <a:off x="10251831" y="3708654"/>
            <a:ext cx="1276349" cy="1451300"/>
          </a:xfrm>
          <a:prstGeom prst="rect">
            <a:avLst/>
          </a:prstGeom>
          <a:noFill/>
          <a:ln w="9525">
            <a:noFill/>
            <a:miter lim="800000"/>
            <a:headEnd/>
            <a:tailEnd/>
          </a:ln>
        </p:spPr>
      </p:pic>
      <p:pic>
        <p:nvPicPr>
          <p:cNvPr id="6148" name="Picture 4"/>
          <p:cNvPicPr>
            <a:picLocks noChangeAspect="1" noChangeArrowheads="1"/>
          </p:cNvPicPr>
          <p:nvPr/>
        </p:nvPicPr>
        <p:blipFill>
          <a:blip r:embed="rId5" cstate="print"/>
          <a:srcRect/>
          <a:stretch>
            <a:fillRect/>
          </a:stretch>
        </p:blipFill>
        <p:spPr bwMode="auto">
          <a:xfrm>
            <a:off x="8317854" y="4853354"/>
            <a:ext cx="1310950" cy="1438640"/>
          </a:xfrm>
          <a:prstGeom prst="rect">
            <a:avLst/>
          </a:prstGeom>
          <a:noFill/>
          <a:ln w="9525">
            <a:noFill/>
            <a:miter lim="800000"/>
            <a:headEnd/>
            <a:tailEnd/>
          </a:ln>
        </p:spPr>
      </p:pic>
    </p:spTree>
    <p:extLst>
      <p:ext uri="{BB962C8B-B14F-4D97-AF65-F5344CB8AC3E}">
        <p14:creationId xmlns:p14="http://schemas.microsoft.com/office/powerpoint/2010/main" val="189206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589084" y="601664"/>
            <a:ext cx="11078307" cy="584775"/>
          </a:xfrm>
          <a:prstGeom prst="rect">
            <a:avLst/>
          </a:prstGeom>
          <a:noFill/>
          <a:ln w="76200">
            <a:solidFill>
              <a:srgbClr val="92D050"/>
            </a:solidFill>
          </a:ln>
        </p:spPr>
        <p:txBody>
          <a:bodyPr wrap="square">
            <a:spAutoFit/>
          </a:bodyPr>
          <a:lstStyle/>
          <a:p>
            <a:pPr algn="ctr"/>
            <a:r>
              <a:rPr lang="it-IT" sz="3200" b="1" i="1" dirty="0">
                <a:solidFill>
                  <a:srgbClr val="FFFF00"/>
                </a:solidFill>
                <a:effectLst>
                  <a:outerShdw blurRad="38100" dist="38100" dir="2700000" algn="tl">
                    <a:srgbClr val="000000">
                      <a:alpha val="43137"/>
                    </a:srgbClr>
                  </a:outerShdw>
                </a:effectLst>
              </a:rPr>
              <a:t> La vegetazione (</a:t>
            </a:r>
            <a:r>
              <a:rPr lang="it-IT" sz="3200" b="1" i="1" dirty="0" err="1">
                <a:solidFill>
                  <a:srgbClr val="FFFF00"/>
                </a:solidFill>
                <a:effectLst>
                  <a:outerShdw blurRad="38100" dist="38100" dir="2700000" algn="tl">
                    <a:srgbClr val="000000">
                      <a:alpha val="43137"/>
                    </a:srgbClr>
                  </a:outerShdw>
                </a:effectLst>
              </a:rPr>
              <a:t>macrofite</a:t>
            </a:r>
            <a:r>
              <a:rPr lang="it-IT" sz="3200" b="1" i="1" dirty="0">
                <a:solidFill>
                  <a:srgbClr val="FFFF00"/>
                </a:solidFill>
                <a:effectLst>
                  <a:outerShdw blurRad="38100" dist="38100" dir="2700000" algn="tl">
                    <a:srgbClr val="000000">
                      <a:alpha val="43137"/>
                    </a:srgbClr>
                  </a:outerShdw>
                </a:effectLst>
              </a:rPr>
              <a:t> ed alghe) </a:t>
            </a:r>
          </a:p>
        </p:txBody>
      </p:sp>
      <p:sp>
        <p:nvSpPr>
          <p:cNvPr id="5" name="CasellaDiTesto 5">
            <a:extLst>
              <a:ext uri="{FF2B5EF4-FFF2-40B4-BE49-F238E27FC236}">
                <a16:creationId xmlns:a16="http://schemas.microsoft.com/office/drawing/2014/main" id="{E807FCC4-15B2-1163-B6C6-7EE26FE13C42}"/>
              </a:ext>
            </a:extLst>
          </p:cNvPr>
          <p:cNvSpPr txBox="1">
            <a:spLocks noChangeArrowheads="1"/>
          </p:cNvSpPr>
          <p:nvPr/>
        </p:nvSpPr>
        <p:spPr bwMode="auto">
          <a:xfrm>
            <a:off x="395654" y="1265851"/>
            <a:ext cx="1143000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buNone/>
            </a:pPr>
            <a:r>
              <a:rPr lang="it-IT" sz="1800" b="1" dirty="0"/>
              <a:t>I laghi vulcanici hanno acque profonde e trasparenti che possono ospitare la vegetazione fino a 15-20 metri di profondità; è possibile schematizzare una sequenza tipica delle cinture di vegetazione di un lago che non abbia subito alcun tipo di intervento antropico. </a:t>
            </a:r>
            <a:endParaRPr lang="it-IT" altLang="it-IT" sz="1800" b="1" dirty="0">
              <a:solidFill>
                <a:schemeClr val="accent1">
                  <a:lumMod val="60000"/>
                  <a:lumOff val="40000"/>
                </a:schemeClr>
              </a:solidFill>
            </a:endParaRPr>
          </a:p>
        </p:txBody>
      </p:sp>
      <p:pic>
        <p:nvPicPr>
          <p:cNvPr id="8" name="Immagine 7" descr="43434343.jpg"/>
          <p:cNvPicPr>
            <a:picLocks noChangeAspect="1"/>
          </p:cNvPicPr>
          <p:nvPr/>
        </p:nvPicPr>
        <p:blipFill>
          <a:blip r:embed="rId3" cstate="print"/>
          <a:stretch>
            <a:fillRect/>
          </a:stretch>
        </p:blipFill>
        <p:spPr>
          <a:xfrm>
            <a:off x="385633" y="2225040"/>
            <a:ext cx="8995757" cy="4228514"/>
          </a:xfrm>
          <a:prstGeom prst="rect">
            <a:avLst/>
          </a:prstGeom>
        </p:spPr>
      </p:pic>
      <p:sp>
        <p:nvSpPr>
          <p:cNvPr id="9" name="CasellaDiTesto 8"/>
          <p:cNvSpPr txBox="1"/>
          <p:nvPr/>
        </p:nvSpPr>
        <p:spPr>
          <a:xfrm>
            <a:off x="9592408" y="2699239"/>
            <a:ext cx="2171700" cy="3477875"/>
          </a:xfrm>
          <a:prstGeom prst="rect">
            <a:avLst/>
          </a:prstGeom>
          <a:noFill/>
        </p:spPr>
        <p:txBody>
          <a:bodyPr wrap="square" rtlCol="0">
            <a:spAutoFit/>
          </a:bodyPr>
          <a:lstStyle/>
          <a:p>
            <a:r>
              <a:rPr lang="it-IT" sz="2000" b="1" dirty="0">
                <a:solidFill>
                  <a:schemeClr val="accent1">
                    <a:lumMod val="60000"/>
                    <a:lumOff val="40000"/>
                  </a:schemeClr>
                </a:solidFill>
                <a:effectLst>
                  <a:outerShdw blurRad="38100" dist="38100" dir="2700000" algn="tl">
                    <a:srgbClr val="000000">
                      <a:alpha val="43137"/>
                    </a:srgbClr>
                  </a:outerShdw>
                </a:effectLst>
              </a:rPr>
              <a:t>Tutte le spiagge presenti nel lago di Bolsena sono quindi “artificiali”, determinate cioè dall’azione, storica e attuale, dell’uomo che le ha “liberate” dalla vegetazione in esse presente.</a:t>
            </a:r>
            <a:endParaRPr lang="it-IT" sz="2000" dirty="0">
              <a:solidFill>
                <a:schemeClr val="accent1">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9206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589084" y="601664"/>
            <a:ext cx="11078307" cy="584775"/>
          </a:xfrm>
          <a:prstGeom prst="rect">
            <a:avLst/>
          </a:prstGeom>
          <a:noFill/>
          <a:ln w="76200">
            <a:solidFill>
              <a:srgbClr val="92D050"/>
            </a:solidFill>
          </a:ln>
        </p:spPr>
        <p:txBody>
          <a:bodyPr wrap="square">
            <a:spAutoFit/>
          </a:bodyPr>
          <a:lstStyle/>
          <a:p>
            <a:pPr algn="ctr"/>
            <a:r>
              <a:rPr lang="it-IT" sz="3200" b="1" i="1" dirty="0">
                <a:solidFill>
                  <a:srgbClr val="FFFF00"/>
                </a:solidFill>
                <a:effectLst>
                  <a:outerShdw blurRad="38100" dist="38100" dir="2700000" algn="tl">
                    <a:srgbClr val="000000">
                      <a:alpha val="43137"/>
                    </a:srgbClr>
                  </a:outerShdw>
                </a:effectLst>
              </a:rPr>
              <a:t> La vegetazione (le alghe </a:t>
            </a:r>
            <a:r>
              <a:rPr lang="it-IT" sz="3200" b="1" i="1" dirty="0" err="1">
                <a:solidFill>
                  <a:srgbClr val="FFFF00"/>
                </a:solidFill>
                <a:effectLst>
                  <a:outerShdw blurRad="38100" dist="38100" dir="2700000" algn="tl">
                    <a:srgbClr val="000000">
                      <a:alpha val="43137"/>
                    </a:srgbClr>
                  </a:outerShdw>
                </a:effectLst>
              </a:rPr>
              <a:t>Caracee</a:t>
            </a:r>
            <a:r>
              <a:rPr lang="it-IT" sz="3200" b="1" i="1" dirty="0">
                <a:solidFill>
                  <a:srgbClr val="FFFF00"/>
                </a:solidFill>
                <a:effectLst>
                  <a:outerShdw blurRad="38100" dist="38100" dir="2700000" algn="tl">
                    <a:srgbClr val="000000">
                      <a:alpha val="43137"/>
                    </a:srgbClr>
                  </a:outerShdw>
                </a:effectLst>
              </a:rPr>
              <a:t>) </a:t>
            </a:r>
          </a:p>
        </p:txBody>
      </p:sp>
      <p:sp>
        <p:nvSpPr>
          <p:cNvPr id="5" name="CasellaDiTesto 5">
            <a:extLst>
              <a:ext uri="{FF2B5EF4-FFF2-40B4-BE49-F238E27FC236}">
                <a16:creationId xmlns:a16="http://schemas.microsoft.com/office/drawing/2014/main" id="{E807FCC4-15B2-1163-B6C6-7EE26FE13C42}"/>
              </a:ext>
            </a:extLst>
          </p:cNvPr>
          <p:cNvSpPr txBox="1">
            <a:spLocks noChangeArrowheads="1"/>
          </p:cNvSpPr>
          <p:nvPr/>
        </p:nvSpPr>
        <p:spPr bwMode="auto">
          <a:xfrm>
            <a:off x="395654" y="1265851"/>
            <a:ext cx="11430001"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buNone/>
            </a:pPr>
            <a:r>
              <a:rPr lang="it-IT" sz="1800" b="1" dirty="0"/>
              <a:t>Il Lago di Bolsena ospita ben 14 specie di alghe </a:t>
            </a:r>
            <a:r>
              <a:rPr lang="it-IT" sz="1800" b="1" dirty="0" err="1"/>
              <a:t>Caracee</a:t>
            </a:r>
            <a:r>
              <a:rPr lang="it-IT" sz="1800" b="1" dirty="0"/>
              <a:t> su 32 specie presenti in Italia. </a:t>
            </a:r>
            <a:br>
              <a:rPr lang="it-IT" sz="1800" b="1" dirty="0"/>
            </a:br>
            <a:endParaRPr lang="it-IT" sz="1800" b="1" dirty="0"/>
          </a:p>
          <a:p>
            <a:pPr algn="ctr">
              <a:buNone/>
            </a:pPr>
            <a:r>
              <a:rPr lang="it-IT" sz="1800" b="1" dirty="0"/>
              <a:t>Ecologicamente queste praterie sommerse, rappresentano i “</a:t>
            </a:r>
            <a:r>
              <a:rPr lang="it-IT" sz="1800" b="1" dirty="0" err="1"/>
              <a:t>Posidonieti</a:t>
            </a:r>
            <a:r>
              <a:rPr lang="it-IT" sz="1800" b="1" dirty="0"/>
              <a:t>” del lago , svolgono un ruolo essenziale per l’ossigenazione delle acque</a:t>
            </a:r>
            <a:endParaRPr lang="it-IT" altLang="it-IT" sz="1800" b="1" dirty="0"/>
          </a:p>
        </p:txBody>
      </p:sp>
      <p:sp>
        <p:nvSpPr>
          <p:cNvPr id="9" name="CasellaDiTesto 8"/>
          <p:cNvSpPr txBox="1"/>
          <p:nvPr/>
        </p:nvSpPr>
        <p:spPr>
          <a:xfrm>
            <a:off x="9346224" y="3499339"/>
            <a:ext cx="2171700" cy="1938992"/>
          </a:xfrm>
          <a:prstGeom prst="rect">
            <a:avLst/>
          </a:prstGeom>
          <a:noFill/>
        </p:spPr>
        <p:txBody>
          <a:bodyPr wrap="square" rtlCol="0">
            <a:spAutoFit/>
          </a:bodyPr>
          <a:lstStyle/>
          <a:p>
            <a:r>
              <a:rPr lang="it-IT" sz="2000" b="1" dirty="0">
                <a:solidFill>
                  <a:schemeClr val="accent1">
                    <a:lumMod val="60000"/>
                    <a:lumOff val="40000"/>
                  </a:schemeClr>
                </a:solidFill>
                <a:effectLst>
                  <a:outerShdw blurRad="38100" dist="38100" dir="2700000" algn="tl">
                    <a:srgbClr val="000000">
                      <a:alpha val="43137"/>
                    </a:srgbClr>
                  </a:outerShdw>
                </a:effectLst>
              </a:rPr>
              <a:t>Durante l’</a:t>
            </a:r>
            <a:r>
              <a:rPr lang="it-IT" sz="2000" b="1" dirty="0" err="1">
                <a:solidFill>
                  <a:schemeClr val="accent1">
                    <a:lumMod val="60000"/>
                    <a:lumOff val="40000"/>
                  </a:schemeClr>
                </a:solidFill>
                <a:effectLst>
                  <a:outerShdw blurRad="38100" dist="38100" dir="2700000" algn="tl">
                    <a:srgbClr val="000000">
                      <a:alpha val="43137"/>
                    </a:srgbClr>
                  </a:outerShdw>
                </a:effectLst>
              </a:rPr>
              <a:t>inverrno</a:t>
            </a:r>
            <a:r>
              <a:rPr lang="it-IT" sz="2000" b="1" dirty="0">
                <a:solidFill>
                  <a:schemeClr val="accent1">
                    <a:lumMod val="60000"/>
                    <a:lumOff val="40000"/>
                  </a:schemeClr>
                </a:solidFill>
                <a:effectLst>
                  <a:outerShdw blurRad="38100" dist="38100" dir="2700000" algn="tl">
                    <a:srgbClr val="000000">
                      <a:alpha val="43137"/>
                    </a:srgbClr>
                  </a:outerShdw>
                </a:effectLst>
              </a:rPr>
              <a:t>, con le burrasche si depositano sulle spiagge i resti delle </a:t>
            </a:r>
            <a:r>
              <a:rPr lang="it-IT" sz="2000" b="1" dirty="0" err="1">
                <a:solidFill>
                  <a:schemeClr val="accent1">
                    <a:lumMod val="60000"/>
                    <a:lumOff val="40000"/>
                  </a:schemeClr>
                </a:solidFill>
                <a:effectLst>
                  <a:outerShdw blurRad="38100" dist="38100" dir="2700000" algn="tl">
                    <a:srgbClr val="000000">
                      <a:alpha val="43137"/>
                    </a:srgbClr>
                  </a:outerShdw>
                </a:effectLst>
              </a:rPr>
              <a:t>Caracee</a:t>
            </a:r>
            <a:endParaRPr lang="it-IT" sz="2000" dirty="0">
              <a:solidFill>
                <a:schemeClr val="accent1">
                  <a:lumMod val="60000"/>
                  <a:lumOff val="40000"/>
                </a:schemeClr>
              </a:solidFill>
              <a:effectLst>
                <a:outerShdw blurRad="38100" dist="38100" dir="2700000" algn="tl">
                  <a:srgbClr val="000000">
                    <a:alpha val="43137"/>
                  </a:srgbClr>
                </a:outerShdw>
              </a:effectLst>
            </a:endParaRPr>
          </a:p>
        </p:txBody>
      </p:sp>
      <p:pic>
        <p:nvPicPr>
          <p:cNvPr id="6" name="Picture 2" descr="C:\Users\Utente\Desktop\PPT BOLSENA\caracee.jpg"/>
          <p:cNvPicPr>
            <a:picLocks noChangeAspect="1" noChangeArrowheads="1"/>
          </p:cNvPicPr>
          <p:nvPr/>
        </p:nvPicPr>
        <p:blipFill>
          <a:blip r:embed="rId3" cstate="print"/>
          <a:srcRect/>
          <a:stretch>
            <a:fillRect/>
          </a:stretch>
        </p:blipFill>
        <p:spPr bwMode="auto">
          <a:xfrm>
            <a:off x="849146" y="2681655"/>
            <a:ext cx="3801984" cy="3587260"/>
          </a:xfrm>
          <a:prstGeom prst="rect">
            <a:avLst/>
          </a:prstGeom>
          <a:noFill/>
          <a:scene3d>
            <a:camera prst="orthographicFront"/>
            <a:lightRig rig="threePt" dir="t"/>
          </a:scene3d>
          <a:sp3d>
            <a:bevelT/>
          </a:sp3d>
        </p:spPr>
      </p:pic>
      <p:pic>
        <p:nvPicPr>
          <p:cNvPr id="7" name="Picture 3" descr="C:\Users\Utente\Desktop\PPT BOLSENA\caracee spiaggiate.jpg"/>
          <p:cNvPicPr>
            <a:picLocks noChangeAspect="1" noChangeArrowheads="1"/>
          </p:cNvPicPr>
          <p:nvPr/>
        </p:nvPicPr>
        <p:blipFill>
          <a:blip r:embed="rId4" cstate="print"/>
          <a:srcRect/>
          <a:stretch>
            <a:fillRect/>
          </a:stretch>
        </p:blipFill>
        <p:spPr bwMode="auto">
          <a:xfrm>
            <a:off x="5373860" y="2681655"/>
            <a:ext cx="3654672" cy="3595264"/>
          </a:xfrm>
          <a:prstGeom prst="rect">
            <a:avLst/>
          </a:prstGeom>
          <a:noFill/>
          <a:scene3d>
            <a:camera prst="orthographicFront"/>
            <a:lightRig rig="threePt" dir="t"/>
          </a:scene3d>
          <a:sp3d>
            <a:bevelT/>
          </a:sp3d>
        </p:spPr>
      </p:pic>
    </p:spTree>
    <p:extLst>
      <p:ext uri="{BB962C8B-B14F-4D97-AF65-F5344CB8AC3E}">
        <p14:creationId xmlns:p14="http://schemas.microsoft.com/office/powerpoint/2010/main" val="189206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589084" y="601664"/>
            <a:ext cx="11078307" cy="584775"/>
          </a:xfrm>
          <a:prstGeom prst="rect">
            <a:avLst/>
          </a:prstGeom>
          <a:noFill/>
          <a:ln w="76200">
            <a:solidFill>
              <a:srgbClr val="92D050"/>
            </a:solidFill>
          </a:ln>
        </p:spPr>
        <p:txBody>
          <a:bodyPr wrap="square">
            <a:spAutoFit/>
          </a:bodyPr>
          <a:lstStyle/>
          <a:p>
            <a:pPr algn="ctr"/>
            <a:r>
              <a:rPr lang="it-IT" sz="3200" b="1" i="1" dirty="0">
                <a:solidFill>
                  <a:srgbClr val="FFFF00"/>
                </a:solidFill>
                <a:effectLst>
                  <a:outerShdw blurRad="38100" dist="38100" dir="2700000" algn="tl">
                    <a:srgbClr val="000000">
                      <a:alpha val="43137"/>
                    </a:srgbClr>
                  </a:outerShdw>
                </a:effectLst>
              </a:rPr>
              <a:t> La vegetazione (le alghe </a:t>
            </a:r>
            <a:r>
              <a:rPr lang="it-IT" sz="3200" b="1" i="1" dirty="0" err="1">
                <a:solidFill>
                  <a:srgbClr val="FFFF00"/>
                </a:solidFill>
                <a:effectLst>
                  <a:outerShdw blurRad="38100" dist="38100" dir="2700000" algn="tl">
                    <a:srgbClr val="000000">
                      <a:alpha val="43137"/>
                    </a:srgbClr>
                  </a:outerShdw>
                </a:effectLst>
              </a:rPr>
              <a:t>Caracee</a:t>
            </a:r>
            <a:r>
              <a:rPr lang="it-IT" sz="3200" b="1" i="1" dirty="0">
                <a:solidFill>
                  <a:srgbClr val="FFFF00"/>
                </a:solidFill>
                <a:effectLst>
                  <a:outerShdw blurRad="38100" dist="38100" dir="2700000" algn="tl">
                    <a:srgbClr val="000000">
                      <a:alpha val="43137"/>
                    </a:srgbClr>
                  </a:outerShdw>
                </a:effectLst>
              </a:rPr>
              <a:t>) </a:t>
            </a:r>
          </a:p>
        </p:txBody>
      </p:sp>
      <p:sp>
        <p:nvSpPr>
          <p:cNvPr id="5" name="CasellaDiTesto 5">
            <a:extLst>
              <a:ext uri="{FF2B5EF4-FFF2-40B4-BE49-F238E27FC236}">
                <a16:creationId xmlns:a16="http://schemas.microsoft.com/office/drawing/2014/main" id="{E807FCC4-15B2-1163-B6C6-7EE26FE13C42}"/>
              </a:ext>
            </a:extLst>
          </p:cNvPr>
          <p:cNvSpPr txBox="1">
            <a:spLocks noChangeArrowheads="1"/>
          </p:cNvSpPr>
          <p:nvPr/>
        </p:nvSpPr>
        <p:spPr bwMode="auto">
          <a:xfrm>
            <a:off x="8801100" y="3164989"/>
            <a:ext cx="307730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buNone/>
            </a:pPr>
            <a:r>
              <a:rPr lang="it-IT" sz="1800" b="1" dirty="0"/>
              <a:t>Intorno alle Isole le alghe </a:t>
            </a:r>
            <a:r>
              <a:rPr lang="it-IT" sz="1800" b="1" dirty="0" err="1"/>
              <a:t>Caracee</a:t>
            </a:r>
            <a:r>
              <a:rPr lang="it-IT" sz="1800" b="1" dirty="0"/>
              <a:t> presentano questa </a:t>
            </a:r>
            <a:r>
              <a:rPr lang="it-IT" sz="1800" b="1" dirty="0" err="1"/>
              <a:t>disribuzione</a:t>
            </a:r>
            <a:r>
              <a:rPr lang="it-IT" sz="1800" b="1" dirty="0"/>
              <a:t>         “a groviera”, a causa degli ancoraggi delle barche che ne strappano consistenti lembi </a:t>
            </a:r>
            <a:br>
              <a:rPr lang="it-IT" sz="1800" b="1" dirty="0"/>
            </a:br>
            <a:endParaRPr lang="it-IT" sz="1800" b="1" dirty="0"/>
          </a:p>
        </p:txBody>
      </p:sp>
      <p:pic>
        <p:nvPicPr>
          <p:cNvPr id="8" name="Immagine 7" descr="caracee.jpg"/>
          <p:cNvPicPr>
            <a:picLocks noChangeAspect="1"/>
          </p:cNvPicPr>
          <p:nvPr/>
        </p:nvPicPr>
        <p:blipFill>
          <a:blip r:embed="rId3" cstate="print"/>
          <a:stretch>
            <a:fillRect/>
          </a:stretch>
        </p:blipFill>
        <p:spPr>
          <a:xfrm>
            <a:off x="615460" y="1837685"/>
            <a:ext cx="8106509" cy="4571907"/>
          </a:xfrm>
          <a:prstGeom prst="rect">
            <a:avLst/>
          </a:prstGeom>
        </p:spPr>
      </p:pic>
    </p:spTree>
    <p:extLst>
      <p:ext uri="{BB962C8B-B14F-4D97-AF65-F5344CB8AC3E}">
        <p14:creationId xmlns:p14="http://schemas.microsoft.com/office/powerpoint/2010/main" val="1892064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589084" y="601664"/>
            <a:ext cx="11078307" cy="584775"/>
          </a:xfrm>
          <a:prstGeom prst="rect">
            <a:avLst/>
          </a:prstGeom>
          <a:noFill/>
          <a:ln w="76200">
            <a:solidFill>
              <a:srgbClr val="92D050"/>
            </a:solidFill>
          </a:ln>
        </p:spPr>
        <p:txBody>
          <a:bodyPr wrap="square">
            <a:spAutoFit/>
          </a:bodyPr>
          <a:lstStyle/>
          <a:p>
            <a:pPr algn="ctr"/>
            <a:r>
              <a:rPr lang="it-IT" sz="3200" b="1" i="1" dirty="0">
                <a:solidFill>
                  <a:srgbClr val="FFFF00"/>
                </a:solidFill>
                <a:effectLst>
                  <a:outerShdw blurRad="38100" dist="38100" dir="2700000" algn="tl">
                    <a:srgbClr val="000000">
                      <a:alpha val="43137"/>
                    </a:srgbClr>
                  </a:outerShdw>
                </a:effectLst>
              </a:rPr>
              <a:t> La vegetazione (le alghe </a:t>
            </a:r>
            <a:r>
              <a:rPr lang="it-IT" sz="3200" b="1" i="1" dirty="0" err="1">
                <a:solidFill>
                  <a:srgbClr val="FFFF00"/>
                </a:solidFill>
                <a:effectLst>
                  <a:outerShdw blurRad="38100" dist="38100" dir="2700000" algn="tl">
                    <a:srgbClr val="000000">
                      <a:alpha val="43137"/>
                    </a:srgbClr>
                  </a:outerShdw>
                </a:effectLst>
              </a:rPr>
              <a:t>Caracee</a:t>
            </a:r>
            <a:r>
              <a:rPr lang="it-IT" sz="3200" b="1" i="1" dirty="0">
                <a:solidFill>
                  <a:srgbClr val="FFFF00"/>
                </a:solidFill>
                <a:effectLst>
                  <a:outerShdw blurRad="38100" dist="38100" dir="2700000" algn="tl">
                    <a:srgbClr val="000000">
                      <a:alpha val="43137"/>
                    </a:srgbClr>
                  </a:outerShdw>
                </a:effectLst>
              </a:rPr>
              <a:t>) </a:t>
            </a:r>
          </a:p>
        </p:txBody>
      </p:sp>
      <p:sp>
        <p:nvSpPr>
          <p:cNvPr id="5" name="CasellaDiTesto 5">
            <a:extLst>
              <a:ext uri="{FF2B5EF4-FFF2-40B4-BE49-F238E27FC236}">
                <a16:creationId xmlns:a16="http://schemas.microsoft.com/office/drawing/2014/main" id="{E807FCC4-15B2-1163-B6C6-7EE26FE13C42}"/>
              </a:ext>
            </a:extLst>
          </p:cNvPr>
          <p:cNvSpPr txBox="1">
            <a:spLocks noChangeArrowheads="1"/>
          </p:cNvSpPr>
          <p:nvPr/>
        </p:nvSpPr>
        <p:spPr bwMode="auto">
          <a:xfrm>
            <a:off x="509953" y="1424112"/>
            <a:ext cx="10788161"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buNone/>
            </a:pPr>
            <a:endParaRPr lang="it-IT" sz="1800" b="1" dirty="0"/>
          </a:p>
          <a:p>
            <a:pPr algn="ctr">
              <a:buNone/>
            </a:pPr>
            <a:r>
              <a:rPr lang="it-IT" sz="1800" b="1" dirty="0"/>
              <a:t>Effetti dell’ancoraggio sulle </a:t>
            </a:r>
            <a:r>
              <a:rPr lang="it-IT" sz="1800" b="1" dirty="0" err="1"/>
              <a:t>Caracee</a:t>
            </a:r>
            <a:r>
              <a:rPr lang="it-IT" sz="1800" b="1" dirty="0"/>
              <a:t> e su altre piante acquatiche. </a:t>
            </a:r>
            <a:br>
              <a:rPr lang="it-IT" sz="1800" b="1" dirty="0"/>
            </a:br>
            <a:endParaRPr lang="it-IT" sz="1800" b="1" dirty="0"/>
          </a:p>
        </p:txBody>
      </p:sp>
      <p:pic>
        <p:nvPicPr>
          <p:cNvPr id="6" name="Picture 6" descr="P1200058"/>
          <p:cNvPicPr>
            <a:picLocks noChangeAspect="1" noChangeArrowheads="1"/>
          </p:cNvPicPr>
          <p:nvPr/>
        </p:nvPicPr>
        <p:blipFill>
          <a:blip r:embed="rId3" cstate="print"/>
          <a:srcRect/>
          <a:stretch>
            <a:fillRect/>
          </a:stretch>
        </p:blipFill>
        <p:spPr>
          <a:xfrm>
            <a:off x="808891" y="2345804"/>
            <a:ext cx="3826772" cy="3826395"/>
          </a:xfrm>
          <a:prstGeom prst="rect">
            <a:avLst/>
          </a:prstGeom>
          <a:noFill/>
          <a:ln/>
          <a:scene3d>
            <a:camera prst="orthographicFront"/>
            <a:lightRig rig="threePt" dir="t"/>
          </a:scene3d>
          <a:sp3d>
            <a:bevelT/>
          </a:sp3d>
        </p:spPr>
      </p:pic>
      <p:pic>
        <p:nvPicPr>
          <p:cNvPr id="7" name="Picture 3" descr="P1200242"/>
          <p:cNvPicPr>
            <a:picLocks noChangeAspect="1" noChangeArrowheads="1"/>
          </p:cNvPicPr>
          <p:nvPr/>
        </p:nvPicPr>
        <p:blipFill>
          <a:blip r:embed="rId4" cstate="print"/>
          <a:srcRect/>
          <a:stretch>
            <a:fillRect/>
          </a:stretch>
        </p:blipFill>
        <p:spPr>
          <a:xfrm>
            <a:off x="5401994" y="2345804"/>
            <a:ext cx="5647006" cy="3826167"/>
          </a:xfrm>
          <a:prstGeom prst="rect">
            <a:avLst/>
          </a:prstGeom>
          <a:noFill/>
          <a:ln>
            <a:solidFill>
              <a:schemeClr val="tx1"/>
            </a:solidFill>
          </a:ln>
          <a:scene3d>
            <a:camera prst="orthographicFront"/>
            <a:lightRig rig="threePt" dir="t"/>
          </a:scene3d>
          <a:sp3d>
            <a:bevelT/>
          </a:sp3d>
        </p:spPr>
      </p:pic>
    </p:spTree>
    <p:extLst>
      <p:ext uri="{BB962C8B-B14F-4D97-AF65-F5344CB8AC3E}">
        <p14:creationId xmlns:p14="http://schemas.microsoft.com/office/powerpoint/2010/main" val="189206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589084" y="601664"/>
            <a:ext cx="11078307" cy="584775"/>
          </a:xfrm>
          <a:prstGeom prst="rect">
            <a:avLst/>
          </a:prstGeom>
          <a:noFill/>
          <a:ln w="76200">
            <a:solidFill>
              <a:srgbClr val="92D050"/>
            </a:solidFill>
          </a:ln>
        </p:spPr>
        <p:txBody>
          <a:bodyPr wrap="square">
            <a:spAutoFit/>
          </a:bodyPr>
          <a:lstStyle/>
          <a:p>
            <a:pPr algn="ctr"/>
            <a:r>
              <a:rPr lang="it-IT" sz="3200" b="1" i="1" dirty="0">
                <a:solidFill>
                  <a:srgbClr val="FFFF00"/>
                </a:solidFill>
                <a:effectLst>
                  <a:outerShdw blurRad="38100" dist="38100" dir="2700000" algn="tl">
                    <a:srgbClr val="000000">
                      <a:alpha val="43137"/>
                    </a:srgbClr>
                  </a:outerShdw>
                </a:effectLst>
              </a:rPr>
              <a:t>Il canneto a Cannuccia di palude (</a:t>
            </a:r>
            <a:r>
              <a:rPr lang="it-IT" sz="3200" b="1" i="1" dirty="0" err="1">
                <a:solidFill>
                  <a:srgbClr val="FFFF00"/>
                </a:solidFill>
                <a:effectLst>
                  <a:outerShdw blurRad="38100" dist="38100" dir="2700000" algn="tl">
                    <a:srgbClr val="000000">
                      <a:alpha val="43137"/>
                    </a:srgbClr>
                  </a:outerShdw>
                </a:effectLst>
              </a:rPr>
              <a:t>Phragmites</a:t>
            </a:r>
            <a:r>
              <a:rPr lang="it-IT" sz="3200" b="1" i="1" dirty="0">
                <a:solidFill>
                  <a:srgbClr val="FFFF00"/>
                </a:solidFill>
                <a:effectLst>
                  <a:outerShdw blurRad="38100" dist="38100" dir="2700000" algn="tl">
                    <a:srgbClr val="000000">
                      <a:alpha val="43137"/>
                    </a:srgbClr>
                  </a:outerShdw>
                </a:effectLst>
              </a:rPr>
              <a:t> </a:t>
            </a:r>
            <a:r>
              <a:rPr lang="it-IT" sz="3200" b="1" i="1" dirty="0" err="1">
                <a:solidFill>
                  <a:srgbClr val="FFFF00"/>
                </a:solidFill>
                <a:effectLst>
                  <a:outerShdw blurRad="38100" dist="38100" dir="2700000" algn="tl">
                    <a:srgbClr val="000000">
                      <a:alpha val="43137"/>
                    </a:srgbClr>
                  </a:outerShdw>
                </a:effectLst>
              </a:rPr>
              <a:t>australis</a:t>
            </a:r>
            <a:r>
              <a:rPr lang="it-IT" sz="3200" b="1" i="1" dirty="0">
                <a:solidFill>
                  <a:srgbClr val="FFFF00"/>
                </a:solidFill>
                <a:effectLst>
                  <a:outerShdw blurRad="38100" dist="38100" dir="2700000" algn="tl">
                    <a:srgbClr val="000000">
                      <a:alpha val="43137"/>
                    </a:srgbClr>
                  </a:outerShdw>
                </a:effectLst>
              </a:rPr>
              <a:t>) </a:t>
            </a:r>
          </a:p>
        </p:txBody>
      </p:sp>
      <p:sp>
        <p:nvSpPr>
          <p:cNvPr id="5" name="CasellaDiTesto 5">
            <a:extLst>
              <a:ext uri="{FF2B5EF4-FFF2-40B4-BE49-F238E27FC236}">
                <a16:creationId xmlns:a16="http://schemas.microsoft.com/office/drawing/2014/main" id="{E807FCC4-15B2-1163-B6C6-7EE26FE13C42}"/>
              </a:ext>
            </a:extLst>
          </p:cNvPr>
          <p:cNvSpPr txBox="1">
            <a:spLocks noChangeArrowheads="1"/>
          </p:cNvSpPr>
          <p:nvPr/>
        </p:nvSpPr>
        <p:spPr bwMode="auto">
          <a:xfrm>
            <a:off x="395654" y="1265851"/>
            <a:ext cx="1143000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buNone/>
            </a:pPr>
            <a:r>
              <a:rPr lang="it-IT" sz="1800" dirty="0"/>
              <a:t> Il </a:t>
            </a:r>
            <a:r>
              <a:rPr lang="it-IT" sz="1800" b="1" dirty="0"/>
              <a:t>Canneto a Cannuccia di palude </a:t>
            </a:r>
            <a:r>
              <a:rPr lang="it-IT" sz="1800" b="1" i="1" dirty="0"/>
              <a:t>si sviluppa sulla sponda emersa e nella zona di interfaccia fra terra e acqua, lungo una fascia profonda da 0 a 1 m,. E’ presente lungo la costa occidentale e lungo la costa orientale, mentre è assente lungo i settori settentrionale e meridionale del lago.  E’  in fortissima regressione in tutto il lago ed attualmente sono presenti solo piccoli tratti, in precarie condizioni </a:t>
            </a:r>
            <a:endParaRPr lang="it-IT" altLang="it-IT" sz="1800" b="1" i="1" dirty="0"/>
          </a:p>
        </p:txBody>
      </p:sp>
      <p:pic>
        <p:nvPicPr>
          <p:cNvPr id="7170" name="Picture 2"/>
          <p:cNvPicPr>
            <a:picLocks noChangeAspect="1" noChangeArrowheads="1"/>
          </p:cNvPicPr>
          <p:nvPr/>
        </p:nvPicPr>
        <p:blipFill>
          <a:blip r:embed="rId3" cstate="print"/>
          <a:srcRect/>
          <a:stretch>
            <a:fillRect/>
          </a:stretch>
        </p:blipFill>
        <p:spPr bwMode="auto">
          <a:xfrm>
            <a:off x="562707" y="2646484"/>
            <a:ext cx="5315785" cy="3200399"/>
          </a:xfrm>
          <a:prstGeom prst="rect">
            <a:avLst/>
          </a:prstGeom>
          <a:noFill/>
          <a:ln w="9525">
            <a:noFill/>
            <a:miter lim="800000"/>
            <a:headEnd/>
            <a:tailEnd/>
          </a:ln>
          <a:scene3d>
            <a:camera prst="orthographicFront"/>
            <a:lightRig rig="threePt" dir="t"/>
          </a:scene3d>
          <a:sp3d>
            <a:bevelT/>
          </a:sp3d>
        </p:spPr>
      </p:pic>
      <p:pic>
        <p:nvPicPr>
          <p:cNvPr id="7" name="Immagine 6" descr="1212121.jpg"/>
          <p:cNvPicPr>
            <a:picLocks noChangeAspect="1"/>
          </p:cNvPicPr>
          <p:nvPr/>
        </p:nvPicPr>
        <p:blipFill>
          <a:blip r:embed="rId4" cstate="print"/>
          <a:stretch>
            <a:fillRect/>
          </a:stretch>
        </p:blipFill>
        <p:spPr>
          <a:xfrm>
            <a:off x="6325230" y="2659238"/>
            <a:ext cx="5327504" cy="3213576"/>
          </a:xfrm>
          <a:prstGeom prst="rect">
            <a:avLst/>
          </a:prstGeom>
          <a:scene3d>
            <a:camera prst="orthographicFront"/>
            <a:lightRig rig="threePt" dir="t"/>
          </a:scene3d>
          <a:sp3d>
            <a:bevelT/>
          </a:sp3d>
        </p:spPr>
      </p:pic>
      <p:sp>
        <p:nvSpPr>
          <p:cNvPr id="10" name="CasellaDiTesto 9"/>
          <p:cNvSpPr txBox="1"/>
          <p:nvPr/>
        </p:nvSpPr>
        <p:spPr>
          <a:xfrm>
            <a:off x="1556240" y="5811715"/>
            <a:ext cx="3516922" cy="646331"/>
          </a:xfrm>
          <a:prstGeom prst="rect">
            <a:avLst/>
          </a:prstGeom>
          <a:noFill/>
        </p:spPr>
        <p:txBody>
          <a:bodyPr wrap="square" rtlCol="0">
            <a:spAutoFit/>
          </a:bodyPr>
          <a:lstStyle/>
          <a:p>
            <a:r>
              <a:rPr lang="it-IT" dirty="0">
                <a:solidFill>
                  <a:srgbClr val="FFFF00"/>
                </a:solidFill>
                <a:effectLst>
                  <a:outerShdw blurRad="38100" dist="38100" dir="2700000" algn="tl">
                    <a:srgbClr val="000000">
                      <a:alpha val="43137"/>
                    </a:srgbClr>
                  </a:outerShdw>
                </a:effectLst>
              </a:rPr>
              <a:t>Il canneto com’era fino alla metà degli anni ’90 dello scorso secolo</a:t>
            </a:r>
          </a:p>
        </p:txBody>
      </p:sp>
      <p:sp>
        <p:nvSpPr>
          <p:cNvPr id="11" name="CasellaDiTesto 10"/>
          <p:cNvSpPr txBox="1"/>
          <p:nvPr/>
        </p:nvSpPr>
        <p:spPr>
          <a:xfrm>
            <a:off x="6887309" y="5876193"/>
            <a:ext cx="3883268" cy="369332"/>
          </a:xfrm>
          <a:prstGeom prst="rect">
            <a:avLst/>
          </a:prstGeom>
          <a:noFill/>
        </p:spPr>
        <p:txBody>
          <a:bodyPr wrap="square" rtlCol="0">
            <a:spAutoFit/>
          </a:bodyPr>
          <a:lstStyle/>
          <a:p>
            <a:pPr algn="ctr"/>
            <a:r>
              <a:rPr lang="it-IT" dirty="0">
                <a:solidFill>
                  <a:srgbClr val="FFFF00"/>
                </a:solidFill>
                <a:effectLst>
                  <a:outerShdw blurRad="38100" dist="38100" dir="2700000" algn="tl">
                    <a:srgbClr val="000000">
                      <a:alpha val="43137"/>
                    </a:srgbClr>
                  </a:outerShdw>
                </a:effectLst>
              </a:rPr>
              <a:t>Il canneto nello stato attuale (2023) </a:t>
            </a:r>
          </a:p>
        </p:txBody>
      </p:sp>
    </p:spTree>
    <p:extLst>
      <p:ext uri="{BB962C8B-B14F-4D97-AF65-F5344CB8AC3E}">
        <p14:creationId xmlns:p14="http://schemas.microsoft.com/office/powerpoint/2010/main" val="189206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egnaposto contenuto 2" descr="232323.jpg"/>
          <p:cNvPicPr>
            <a:picLocks noGrp="1" noChangeAspect="1"/>
          </p:cNvPicPr>
          <p:nvPr>
            <p:ph/>
          </p:nvPr>
        </p:nvPicPr>
        <p:blipFill>
          <a:blip r:embed="rId2" cstate="print"/>
          <a:stretch>
            <a:fillRect/>
          </a:stretch>
        </p:blipFill>
        <p:spPr>
          <a:xfrm>
            <a:off x="6062646" y="1477329"/>
            <a:ext cx="5497034" cy="4944736"/>
          </a:xfrm>
        </p:spPr>
      </p:pic>
      <p:sp>
        <p:nvSpPr>
          <p:cNvPr id="4" name="Text Box 3"/>
          <p:cNvSpPr txBox="1">
            <a:spLocks noChangeArrowheads="1"/>
          </p:cNvSpPr>
          <p:nvPr/>
        </p:nvSpPr>
        <p:spPr bwMode="auto">
          <a:xfrm>
            <a:off x="0" y="0"/>
            <a:ext cx="12192000" cy="830997"/>
          </a:xfrm>
          <a:prstGeom prst="rect">
            <a:avLst/>
          </a:prstGeom>
          <a:solidFill>
            <a:schemeClr val="accent3">
              <a:lumMod val="95000"/>
            </a:schemeClr>
          </a:solidFill>
          <a:ln w="9525">
            <a:noFill/>
            <a:miter lim="800000"/>
            <a:headEnd/>
            <a:tailEnd/>
          </a:ln>
          <a:effectLst/>
        </p:spPr>
        <p:txBody>
          <a:bodyPr wrap="square">
            <a:spAutoFit/>
          </a:bodyPr>
          <a:lstStyle/>
          <a:p>
            <a:pPr algn="ctr"/>
            <a:r>
              <a:rPr lang="it-IT" sz="2400" b="1" i="1" dirty="0">
                <a:solidFill>
                  <a:srgbClr val="FFFF00"/>
                </a:solidFill>
                <a:effectLst>
                  <a:outerShdw blurRad="38100" dist="38100" dir="2700000" algn="tl">
                    <a:srgbClr val="000000">
                      <a:alpha val="43137"/>
                    </a:srgbClr>
                  </a:outerShdw>
                </a:effectLst>
                <a:latin typeface="Arial" pitchFamily="34" charset="0"/>
                <a:cs typeface="Arial" pitchFamily="34" charset="0"/>
              </a:rPr>
              <a:t>Il </a:t>
            </a:r>
            <a:r>
              <a:rPr lang="it-IT" sz="2400" b="1" i="1" dirty="0" err="1">
                <a:solidFill>
                  <a:srgbClr val="FFFF00"/>
                </a:solidFill>
                <a:effectLst>
                  <a:outerShdw blurRad="38100" dist="38100" dir="2700000" algn="tl">
                    <a:srgbClr val="000000">
                      <a:alpha val="43137"/>
                    </a:srgbClr>
                  </a:outerShdw>
                </a:effectLst>
                <a:latin typeface="Arial" pitchFamily="34" charset="0"/>
                <a:cs typeface="Arial" pitchFamily="34" charset="0"/>
              </a:rPr>
              <a:t>Biodistretto</a:t>
            </a:r>
            <a:r>
              <a:rPr lang="it-IT" sz="2400" b="1" i="1" dirty="0">
                <a:solidFill>
                  <a:srgbClr val="FFFF00"/>
                </a:solidFill>
                <a:effectLst>
                  <a:outerShdw blurRad="38100" dist="38100" dir="2700000" algn="tl">
                    <a:srgbClr val="000000">
                      <a:alpha val="43137"/>
                    </a:srgbClr>
                  </a:outerShdw>
                </a:effectLst>
                <a:latin typeface="Arial" pitchFamily="34" charset="0"/>
                <a:cs typeface="Arial" pitchFamily="34" charset="0"/>
              </a:rPr>
              <a:t> sta realizzando un progetto di ripristino della vegetazione </a:t>
            </a:r>
            <a:r>
              <a:rPr lang="it-IT" sz="2400" b="1" i="1" dirty="0" err="1">
                <a:solidFill>
                  <a:srgbClr val="FFFF00"/>
                </a:solidFill>
                <a:effectLst>
                  <a:outerShdw blurRad="38100" dist="38100" dir="2700000" algn="tl">
                    <a:srgbClr val="000000">
                      <a:alpha val="43137"/>
                    </a:srgbClr>
                  </a:outerShdw>
                </a:effectLst>
                <a:latin typeface="Arial" pitchFamily="34" charset="0"/>
                <a:cs typeface="Arial" pitchFamily="34" charset="0"/>
              </a:rPr>
              <a:t>ripariale</a:t>
            </a:r>
            <a:r>
              <a:rPr lang="it-IT" sz="2400" b="1" i="1" dirty="0">
                <a:solidFill>
                  <a:srgbClr val="FFFF00"/>
                </a:solidFill>
                <a:effectLst>
                  <a:outerShdw blurRad="38100" dist="38100" dir="2700000" algn="tl">
                    <a:srgbClr val="000000">
                      <a:alpha val="43137"/>
                    </a:srgbClr>
                  </a:outerShdw>
                </a:effectLst>
                <a:latin typeface="Arial" pitchFamily="34" charset="0"/>
                <a:cs typeface="Arial" pitchFamily="34" charset="0"/>
              </a:rPr>
              <a:t> con la collaborazione dei comuni di Montefiascone e di San Lorenzo nuovo</a:t>
            </a:r>
          </a:p>
        </p:txBody>
      </p:sp>
      <p:sp>
        <p:nvSpPr>
          <p:cNvPr id="5" name="CasellaDiTesto 4"/>
          <p:cNvSpPr txBox="1"/>
          <p:nvPr/>
        </p:nvSpPr>
        <p:spPr>
          <a:xfrm>
            <a:off x="5911702" y="830997"/>
            <a:ext cx="5497033" cy="707886"/>
          </a:xfrm>
          <a:prstGeom prst="rect">
            <a:avLst/>
          </a:prstGeom>
          <a:noFill/>
        </p:spPr>
        <p:txBody>
          <a:bodyPr wrap="square" rtlCol="0">
            <a:spAutoFit/>
          </a:bodyPr>
          <a:lstStyle/>
          <a:p>
            <a:pPr algn="ctr"/>
            <a:r>
              <a:rPr lang="it-IT" sz="2000" b="1" dirty="0">
                <a:solidFill>
                  <a:schemeClr val="accent5">
                    <a:lumMod val="50000"/>
                  </a:schemeClr>
                </a:solidFill>
                <a:latin typeface="Arial" panose="020B0604020202020204" pitchFamily="34" charset="0"/>
                <a:cs typeface="Arial" panose="020B0604020202020204" pitchFamily="34" charset="0"/>
              </a:rPr>
              <a:t>I rettangoli rossi indicano tratti di riva interessati dal progetto </a:t>
            </a:r>
          </a:p>
        </p:txBody>
      </p:sp>
      <p:sp>
        <p:nvSpPr>
          <p:cNvPr id="7" name="Rettangolo 6"/>
          <p:cNvSpPr/>
          <p:nvPr/>
        </p:nvSpPr>
        <p:spPr>
          <a:xfrm>
            <a:off x="339969" y="2450602"/>
            <a:ext cx="5164015" cy="3693319"/>
          </a:xfrm>
          <a:prstGeom prst="rect">
            <a:avLst/>
          </a:prstGeom>
        </p:spPr>
        <p:txBody>
          <a:bodyPr wrap="square">
            <a:spAutoFit/>
          </a:bodyPr>
          <a:lstStyle/>
          <a:p>
            <a:r>
              <a:rPr lang="it-IT" b="1" dirty="0">
                <a:latin typeface="Arial" pitchFamily="34" charset="0"/>
                <a:cs typeface="Arial" pitchFamily="34" charset="0"/>
              </a:rPr>
              <a:t>Habitat riproduttivo, per diverse specie di Uccelli (ad es. </a:t>
            </a:r>
            <a:r>
              <a:rPr lang="it-IT" b="1" dirty="0" err="1">
                <a:latin typeface="Arial" pitchFamily="34" charset="0"/>
                <a:cs typeface="Arial" pitchFamily="34" charset="0"/>
              </a:rPr>
              <a:t>Tarabusino</a:t>
            </a:r>
            <a:r>
              <a:rPr lang="it-IT" b="1" dirty="0">
                <a:latin typeface="Arial" pitchFamily="34" charset="0"/>
                <a:cs typeface="Arial" pitchFamily="34" charset="0"/>
              </a:rPr>
              <a:t>, </a:t>
            </a:r>
            <a:r>
              <a:rPr lang="it-IT" b="1" dirty="0" err="1">
                <a:latin typeface="Arial" pitchFamily="34" charset="0"/>
                <a:cs typeface="Arial" pitchFamily="34" charset="0"/>
              </a:rPr>
              <a:t>Cannareccione</a:t>
            </a:r>
            <a:r>
              <a:rPr lang="it-IT" b="1" dirty="0">
                <a:latin typeface="Arial" pitchFamily="34" charset="0"/>
                <a:cs typeface="Arial" pitchFamily="34" charset="0"/>
              </a:rPr>
              <a:t>, Cannaiola, Svasso maggiore, Tuffetto) </a:t>
            </a:r>
          </a:p>
          <a:p>
            <a:endParaRPr lang="it-IT" b="1" dirty="0">
              <a:latin typeface="Arial" pitchFamily="34" charset="0"/>
              <a:cs typeface="Arial" pitchFamily="34" charset="0"/>
            </a:endParaRPr>
          </a:p>
          <a:p>
            <a:r>
              <a:rPr lang="it-IT" b="1" dirty="0">
                <a:latin typeface="Arial" pitchFamily="34" charset="0"/>
                <a:cs typeface="Arial" pitchFamily="34" charset="0"/>
              </a:rPr>
              <a:t>Nursery per stadi giovanili, riproduzione e rifugio per molte specie ittiche (ad es. Luccio)</a:t>
            </a:r>
          </a:p>
          <a:p>
            <a:endParaRPr lang="it-IT" b="1" dirty="0">
              <a:latin typeface="Arial" pitchFamily="34" charset="0"/>
              <a:cs typeface="Arial" pitchFamily="34" charset="0"/>
            </a:endParaRPr>
          </a:p>
          <a:p>
            <a:r>
              <a:rPr lang="it-IT" b="1" dirty="0">
                <a:latin typeface="Arial" pitchFamily="34" charset="0"/>
                <a:cs typeface="Arial" pitchFamily="34" charset="0"/>
              </a:rPr>
              <a:t>Mascheramento con funzione antidisturbo per le specie di uccelli acquatici</a:t>
            </a:r>
          </a:p>
          <a:p>
            <a:endParaRPr lang="it-IT" b="1" dirty="0">
              <a:latin typeface="Arial" pitchFamily="34" charset="0"/>
              <a:cs typeface="Arial" pitchFamily="34" charset="0"/>
            </a:endParaRPr>
          </a:p>
          <a:p>
            <a:r>
              <a:rPr lang="it-IT" b="1" dirty="0">
                <a:latin typeface="Arial" pitchFamily="34" charset="0"/>
                <a:cs typeface="Arial" pitchFamily="34" charset="0"/>
              </a:rPr>
              <a:t>Fascia tampone con forte capacità </a:t>
            </a:r>
            <a:r>
              <a:rPr lang="it-IT" b="1" dirty="0" err="1">
                <a:latin typeface="Arial" pitchFamily="34" charset="0"/>
                <a:cs typeface="Arial" pitchFamily="34" charset="0"/>
              </a:rPr>
              <a:t>fitodepurativa</a:t>
            </a:r>
            <a:r>
              <a:rPr lang="it-IT" b="1" dirty="0">
                <a:latin typeface="Arial" pitchFamily="34" charset="0"/>
                <a:cs typeface="Arial" pitchFamily="34" charset="0"/>
              </a:rPr>
              <a:t> per fosfati e nitrati derivanti da agricoltura e </a:t>
            </a:r>
            <a:r>
              <a:rPr lang="it-IT" b="1" dirty="0" err="1">
                <a:latin typeface="Arial" pitchFamily="34" charset="0"/>
                <a:cs typeface="Arial" pitchFamily="34" charset="0"/>
              </a:rPr>
              <a:t>sversamenti</a:t>
            </a:r>
            <a:r>
              <a:rPr lang="it-IT" b="1" dirty="0">
                <a:latin typeface="Arial" pitchFamily="34" charset="0"/>
                <a:cs typeface="Arial" pitchFamily="34" charset="0"/>
              </a:rPr>
              <a:t> (ora assai rari).</a:t>
            </a:r>
          </a:p>
        </p:txBody>
      </p:sp>
      <p:sp>
        <p:nvSpPr>
          <p:cNvPr id="8" name="CasellaDiTesto 7"/>
          <p:cNvSpPr txBox="1"/>
          <p:nvPr/>
        </p:nvSpPr>
        <p:spPr>
          <a:xfrm>
            <a:off x="465993" y="1585546"/>
            <a:ext cx="4712677" cy="646331"/>
          </a:xfrm>
          <a:prstGeom prst="rect">
            <a:avLst/>
          </a:prstGeom>
          <a:noFill/>
        </p:spPr>
        <p:txBody>
          <a:bodyPr wrap="square" rtlCol="0">
            <a:spAutoFit/>
          </a:bodyPr>
          <a:lstStyle/>
          <a:p>
            <a:r>
              <a:rPr lang="it-IT" b="1" dirty="0">
                <a:solidFill>
                  <a:schemeClr val="accent2">
                    <a:lumMod val="60000"/>
                    <a:lumOff val="40000"/>
                  </a:schemeClr>
                </a:solidFill>
                <a:effectLst>
                  <a:outerShdw blurRad="38100" dist="38100" dir="2700000" algn="tl">
                    <a:srgbClr val="000000">
                      <a:alpha val="43137"/>
                    </a:srgbClr>
                  </a:outerShdw>
                </a:effectLst>
                <a:latin typeface="Arial" pitchFamily="34" charset="0"/>
                <a:cs typeface="Arial" pitchFamily="34" charset="0"/>
              </a:rPr>
              <a:t>Principali funzioni ecologiche svolte dal  Canneto a Cannuccia di palude: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egnaposto contenuto 2" descr="121.jpg"/>
          <p:cNvPicPr>
            <a:picLocks noGrp="1" noChangeAspect="1"/>
          </p:cNvPicPr>
          <p:nvPr>
            <p:ph/>
          </p:nvPr>
        </p:nvPicPr>
        <p:blipFill>
          <a:blip r:embed="rId2" cstate="print"/>
          <a:stretch>
            <a:fillRect/>
          </a:stretch>
        </p:blipFill>
        <p:spPr>
          <a:xfrm>
            <a:off x="-1" y="1"/>
            <a:ext cx="12246444" cy="6858001"/>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egnaposto contenuto 2" descr="434343.jpg"/>
          <p:cNvPicPr>
            <a:picLocks noGrp="1" noChangeAspect="1"/>
          </p:cNvPicPr>
          <p:nvPr>
            <p:ph/>
          </p:nvPr>
        </p:nvPicPr>
        <p:blipFill>
          <a:blip r:embed="rId2" cstate="print"/>
          <a:stretch>
            <a:fillRect/>
          </a:stretch>
        </p:blipFill>
        <p:spPr>
          <a:xfrm>
            <a:off x="-1" y="1"/>
            <a:ext cx="12163972" cy="6858001"/>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589084" y="601664"/>
            <a:ext cx="11078307" cy="584775"/>
          </a:xfrm>
          <a:prstGeom prst="rect">
            <a:avLst/>
          </a:prstGeom>
          <a:noFill/>
          <a:ln w="76200">
            <a:solidFill>
              <a:srgbClr val="92D050"/>
            </a:solidFill>
          </a:ln>
        </p:spPr>
        <p:txBody>
          <a:bodyPr wrap="square">
            <a:spAutoFit/>
          </a:bodyPr>
          <a:lstStyle/>
          <a:p>
            <a:pPr algn="ctr"/>
            <a:r>
              <a:rPr lang="it-IT" sz="3200" b="1" i="1" dirty="0">
                <a:solidFill>
                  <a:srgbClr val="FFFF00"/>
                </a:solidFill>
                <a:effectLst>
                  <a:outerShdw blurRad="38100" dist="38100" dir="2700000" algn="tl">
                    <a:srgbClr val="000000">
                      <a:alpha val="43137"/>
                    </a:srgbClr>
                  </a:outerShdw>
                </a:effectLst>
              </a:rPr>
              <a:t>I pesci del Lago di Bolsena</a:t>
            </a:r>
          </a:p>
        </p:txBody>
      </p:sp>
      <p:sp>
        <p:nvSpPr>
          <p:cNvPr id="5" name="CasellaDiTesto 5">
            <a:extLst>
              <a:ext uri="{FF2B5EF4-FFF2-40B4-BE49-F238E27FC236}">
                <a16:creationId xmlns:a16="http://schemas.microsoft.com/office/drawing/2014/main" id="{E807FCC4-15B2-1163-B6C6-7EE26FE13C42}"/>
              </a:ext>
            </a:extLst>
          </p:cNvPr>
          <p:cNvSpPr txBox="1">
            <a:spLocks noChangeArrowheads="1"/>
          </p:cNvSpPr>
          <p:nvPr/>
        </p:nvSpPr>
        <p:spPr bwMode="auto">
          <a:xfrm>
            <a:off x="395654" y="1265851"/>
            <a:ext cx="1143000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buNone/>
            </a:pPr>
            <a:r>
              <a:rPr lang="it-IT" sz="1800" dirty="0"/>
              <a:t> </a:t>
            </a:r>
            <a:r>
              <a:rPr lang="it-IT" sz="1800" b="1" dirty="0"/>
              <a:t>Di solito si parla di pesci solo a fini alimentari, mentre la comunità ittica svolge un importante ruolo ecologico nel Lago che vede coinvolte le reti trofiche del fitoplancton e dello zooplancton, oltre a costituire una risorsa alimentare per le numerose specie ittiofaghe di Uccelli acquatici</a:t>
            </a:r>
            <a:r>
              <a:rPr lang="it-IT" sz="1800" dirty="0"/>
              <a:t>.</a:t>
            </a:r>
            <a:endParaRPr lang="it-IT" altLang="it-IT" sz="1800" b="1" i="1" dirty="0"/>
          </a:p>
        </p:txBody>
      </p:sp>
      <p:pic>
        <p:nvPicPr>
          <p:cNvPr id="8" name="Segnaposto contenuto 3" descr="COREGONE.png"/>
          <p:cNvPicPr>
            <a:picLocks noChangeAspect="1"/>
          </p:cNvPicPr>
          <p:nvPr/>
        </p:nvPicPr>
        <p:blipFill>
          <a:blip r:embed="rId3" cstate="print"/>
          <a:srcRect/>
          <a:stretch>
            <a:fillRect/>
          </a:stretch>
        </p:blipFill>
        <p:spPr>
          <a:xfrm>
            <a:off x="844061" y="2409934"/>
            <a:ext cx="6443051" cy="3779849"/>
          </a:xfrm>
          <a:prstGeom prst="rect">
            <a:avLst/>
          </a:prstGeom>
        </p:spPr>
      </p:pic>
      <p:sp>
        <p:nvSpPr>
          <p:cNvPr id="9" name="CasellaDiTesto 8"/>
          <p:cNvSpPr txBox="1"/>
          <p:nvPr/>
        </p:nvSpPr>
        <p:spPr>
          <a:xfrm>
            <a:off x="7473461" y="3894992"/>
            <a:ext cx="4290647" cy="646331"/>
          </a:xfrm>
          <a:prstGeom prst="rect">
            <a:avLst/>
          </a:prstGeom>
          <a:noFill/>
        </p:spPr>
        <p:txBody>
          <a:bodyPr wrap="square" rtlCol="0">
            <a:spAutoFit/>
          </a:bodyPr>
          <a:lstStyle/>
          <a:p>
            <a:r>
              <a:rPr lang="it-IT" sz="3600" b="1" dirty="0"/>
              <a:t>Non solo </a:t>
            </a:r>
            <a:r>
              <a:rPr lang="it-IT" sz="3600" b="1" dirty="0" err="1"/>
              <a:t>Coregone</a:t>
            </a:r>
            <a:r>
              <a:rPr lang="it-IT" sz="3600" b="1" dirty="0"/>
              <a:t>!</a:t>
            </a:r>
          </a:p>
        </p:txBody>
      </p:sp>
    </p:spTree>
    <p:extLst>
      <p:ext uri="{BB962C8B-B14F-4D97-AF65-F5344CB8AC3E}">
        <p14:creationId xmlns:p14="http://schemas.microsoft.com/office/powerpoint/2010/main" val="1892064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589084" y="601664"/>
            <a:ext cx="11078307" cy="584775"/>
          </a:xfrm>
          <a:prstGeom prst="rect">
            <a:avLst/>
          </a:prstGeom>
          <a:noFill/>
          <a:ln w="76200">
            <a:solidFill>
              <a:srgbClr val="92D050"/>
            </a:solidFill>
          </a:ln>
        </p:spPr>
        <p:txBody>
          <a:bodyPr wrap="square">
            <a:spAutoFit/>
          </a:bodyPr>
          <a:lstStyle/>
          <a:p>
            <a:pPr algn="ctr"/>
            <a:r>
              <a:rPr lang="it-IT" sz="3200" b="1" i="1" dirty="0">
                <a:solidFill>
                  <a:srgbClr val="FFFF00"/>
                </a:solidFill>
                <a:effectLst>
                  <a:outerShdw blurRad="38100" dist="38100" dir="2700000" algn="tl">
                    <a:srgbClr val="000000">
                      <a:alpha val="43137"/>
                    </a:srgbClr>
                  </a:outerShdw>
                </a:effectLst>
              </a:rPr>
              <a:t>I pesci del Lago di Bolsena</a:t>
            </a:r>
          </a:p>
        </p:txBody>
      </p:sp>
      <p:pic>
        <p:nvPicPr>
          <p:cNvPr id="6" name="Immagine 5" descr="32323232.jpg"/>
          <p:cNvPicPr>
            <a:picLocks noChangeAspect="1"/>
          </p:cNvPicPr>
          <p:nvPr/>
        </p:nvPicPr>
        <p:blipFill>
          <a:blip r:embed="rId3" cstate="print"/>
          <a:stretch>
            <a:fillRect/>
          </a:stretch>
        </p:blipFill>
        <p:spPr>
          <a:xfrm>
            <a:off x="514936" y="1360170"/>
            <a:ext cx="7399020" cy="5052060"/>
          </a:xfrm>
          <a:prstGeom prst="rect">
            <a:avLst/>
          </a:prstGeom>
        </p:spPr>
      </p:pic>
      <p:sp>
        <p:nvSpPr>
          <p:cNvPr id="7" name="CasellaDiTesto 6"/>
          <p:cNvSpPr txBox="1"/>
          <p:nvPr/>
        </p:nvSpPr>
        <p:spPr>
          <a:xfrm>
            <a:off x="8141676" y="1450731"/>
            <a:ext cx="3464169" cy="4524315"/>
          </a:xfrm>
          <a:prstGeom prst="rect">
            <a:avLst/>
          </a:prstGeom>
          <a:noFill/>
        </p:spPr>
        <p:txBody>
          <a:bodyPr wrap="square" rtlCol="0">
            <a:spAutoFit/>
          </a:bodyPr>
          <a:lstStyle/>
          <a:p>
            <a:r>
              <a:rPr lang="it-IT" b="1" dirty="0">
                <a:latin typeface="Arial" pitchFamily="34" charset="0"/>
                <a:cs typeface="Arial" pitchFamily="34" charset="0"/>
              </a:rPr>
              <a:t>° Specie indigena;</a:t>
            </a:r>
          </a:p>
          <a:p>
            <a:r>
              <a:rPr lang="it-IT" b="1" dirty="0" err="1">
                <a:latin typeface="Arial" pitchFamily="34" charset="0"/>
                <a:cs typeface="Arial" pitchFamily="34" charset="0"/>
              </a:rPr>
              <a:t>*Specie</a:t>
            </a:r>
            <a:r>
              <a:rPr lang="it-IT" b="1" dirty="0">
                <a:latin typeface="Arial" pitchFamily="34" charset="0"/>
                <a:cs typeface="Arial" pitchFamily="34" charset="0"/>
              </a:rPr>
              <a:t> introdotta prima del 1900 e acclimatata;</a:t>
            </a:r>
          </a:p>
          <a:p>
            <a:r>
              <a:rPr lang="it-IT" b="1" dirty="0">
                <a:latin typeface="Arial" pitchFamily="34" charset="0"/>
                <a:cs typeface="Arial" pitchFamily="34" charset="0"/>
              </a:rPr>
              <a:t>** Specie introdotta all'inizio del secolo e acclimatata; </a:t>
            </a:r>
          </a:p>
          <a:p>
            <a:r>
              <a:rPr lang="it-IT" b="1" dirty="0">
                <a:latin typeface="Arial" pitchFamily="34" charset="0"/>
                <a:cs typeface="Arial" pitchFamily="34" charset="0"/>
              </a:rPr>
              <a:t>*** Specie introdotta dopo la seconda metà del secolo e acclimatata;</a:t>
            </a:r>
          </a:p>
          <a:p>
            <a:r>
              <a:rPr lang="it-IT" b="1" dirty="0">
                <a:latin typeface="Arial" pitchFamily="34" charset="0"/>
                <a:cs typeface="Arial" pitchFamily="34" charset="0"/>
              </a:rPr>
              <a:t> # Specie introdotta in tempi diversi e non acclimatata (viene indicato l’anno in cui ne è stata accertata la presenza); </a:t>
            </a:r>
          </a:p>
          <a:p>
            <a:r>
              <a:rPr lang="it-IT" b="1" dirty="0">
                <a:latin typeface="Arial" pitchFamily="34" charset="0"/>
                <a:cs typeface="Arial" pitchFamily="34" charset="0"/>
              </a:rPr>
              <a:t>? Specie che andrebbe confermata da un punto di vista tassonomico</a:t>
            </a:r>
          </a:p>
        </p:txBody>
      </p:sp>
    </p:spTree>
    <p:extLst>
      <p:ext uri="{BB962C8B-B14F-4D97-AF65-F5344CB8AC3E}">
        <p14:creationId xmlns:p14="http://schemas.microsoft.com/office/powerpoint/2010/main" val="1892064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589084" y="601664"/>
            <a:ext cx="11078307" cy="584775"/>
          </a:xfrm>
          <a:prstGeom prst="rect">
            <a:avLst/>
          </a:prstGeom>
          <a:noFill/>
          <a:ln w="76200">
            <a:solidFill>
              <a:srgbClr val="92D050"/>
            </a:solidFill>
          </a:ln>
        </p:spPr>
        <p:txBody>
          <a:bodyPr wrap="square">
            <a:spAutoFit/>
          </a:bodyPr>
          <a:lstStyle/>
          <a:p>
            <a:pPr algn="ctr"/>
            <a:r>
              <a:rPr lang="it-IT" sz="3200" b="1" i="1" dirty="0">
                <a:solidFill>
                  <a:srgbClr val="FFFF00"/>
                </a:solidFill>
                <a:effectLst>
                  <a:outerShdw blurRad="38100" dist="38100" dir="2700000" algn="tl">
                    <a:srgbClr val="000000">
                      <a:alpha val="43137"/>
                    </a:srgbClr>
                  </a:outerShdw>
                </a:effectLst>
              </a:rPr>
              <a:t>I pesci del Lago di Bolsena</a:t>
            </a:r>
          </a:p>
        </p:txBody>
      </p:sp>
      <p:pic>
        <p:nvPicPr>
          <p:cNvPr id="5" name="Immagine 4" descr="34343434.jpg"/>
          <p:cNvPicPr>
            <a:picLocks noChangeAspect="1"/>
          </p:cNvPicPr>
          <p:nvPr/>
        </p:nvPicPr>
        <p:blipFill>
          <a:blip r:embed="rId3" cstate="print"/>
          <a:stretch>
            <a:fillRect/>
          </a:stretch>
        </p:blipFill>
        <p:spPr>
          <a:xfrm>
            <a:off x="569450" y="1345223"/>
            <a:ext cx="8443250" cy="5071403"/>
          </a:xfrm>
          <a:prstGeom prst="rect">
            <a:avLst/>
          </a:prstGeom>
        </p:spPr>
      </p:pic>
      <p:sp>
        <p:nvSpPr>
          <p:cNvPr id="8" name="CasellaDiTesto 7"/>
          <p:cNvSpPr txBox="1"/>
          <p:nvPr/>
        </p:nvSpPr>
        <p:spPr>
          <a:xfrm>
            <a:off x="9231922" y="1696915"/>
            <a:ext cx="2479430" cy="4524315"/>
          </a:xfrm>
          <a:prstGeom prst="rect">
            <a:avLst/>
          </a:prstGeom>
          <a:noFill/>
        </p:spPr>
        <p:txBody>
          <a:bodyPr wrap="square" rtlCol="0">
            <a:spAutoFit/>
          </a:bodyPr>
          <a:lstStyle/>
          <a:p>
            <a:r>
              <a:rPr lang="it-IT" b="1" dirty="0">
                <a:latin typeface="Arial" pitchFamily="34" charset="0"/>
                <a:cs typeface="Arial" pitchFamily="34" charset="0"/>
              </a:rPr>
              <a:t>L’aumento di biodiversità non è, di per sé, un fattore positivo; dipende da quali specie compongono la comunità. </a:t>
            </a:r>
          </a:p>
          <a:p>
            <a:endParaRPr lang="it-IT" b="1" dirty="0">
              <a:latin typeface="Arial" pitchFamily="34" charset="0"/>
              <a:cs typeface="Arial" pitchFamily="34" charset="0"/>
            </a:endParaRPr>
          </a:p>
          <a:p>
            <a:r>
              <a:rPr lang="it-IT" b="1" dirty="0">
                <a:latin typeface="Arial" pitchFamily="34" charset="0"/>
                <a:cs typeface="Arial" pitchFamily="34" charset="0"/>
              </a:rPr>
              <a:t>Le specie in più sono tutte state immesse e non appartengono alla comunità ittica originaria, causando quindi squilibri ecologici. 	</a:t>
            </a:r>
          </a:p>
        </p:txBody>
      </p:sp>
    </p:spTree>
    <p:extLst>
      <p:ext uri="{BB962C8B-B14F-4D97-AF65-F5344CB8AC3E}">
        <p14:creationId xmlns:p14="http://schemas.microsoft.com/office/powerpoint/2010/main" val="1892064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589084" y="601664"/>
            <a:ext cx="11078307" cy="584775"/>
          </a:xfrm>
          <a:prstGeom prst="rect">
            <a:avLst/>
          </a:prstGeom>
          <a:noFill/>
          <a:ln w="76200">
            <a:solidFill>
              <a:srgbClr val="92D050"/>
            </a:solidFill>
          </a:ln>
        </p:spPr>
        <p:txBody>
          <a:bodyPr wrap="square">
            <a:spAutoFit/>
          </a:bodyPr>
          <a:lstStyle/>
          <a:p>
            <a:pPr algn="ctr"/>
            <a:r>
              <a:rPr lang="it-IT" sz="3200" b="1" i="1" dirty="0">
                <a:solidFill>
                  <a:srgbClr val="FFFF00"/>
                </a:solidFill>
                <a:effectLst>
                  <a:outerShdw blurRad="38100" dist="38100" dir="2700000" algn="tl">
                    <a:srgbClr val="000000">
                      <a:alpha val="43137"/>
                    </a:srgbClr>
                  </a:outerShdw>
                </a:effectLst>
              </a:rPr>
              <a:t>Gli uccelli svernanti del Lago di Bolsena</a:t>
            </a:r>
          </a:p>
        </p:txBody>
      </p:sp>
      <p:sp>
        <p:nvSpPr>
          <p:cNvPr id="8" name="CasellaDiTesto 7"/>
          <p:cNvSpPr txBox="1"/>
          <p:nvPr/>
        </p:nvSpPr>
        <p:spPr>
          <a:xfrm>
            <a:off x="5187460" y="1767254"/>
            <a:ext cx="6611814" cy="3970318"/>
          </a:xfrm>
          <a:prstGeom prst="rect">
            <a:avLst/>
          </a:prstGeom>
          <a:noFill/>
        </p:spPr>
        <p:txBody>
          <a:bodyPr wrap="square" rtlCol="0">
            <a:spAutoFit/>
          </a:bodyPr>
          <a:lstStyle/>
          <a:p>
            <a:r>
              <a:rPr lang="it-IT" b="1" dirty="0">
                <a:latin typeface="Arial" pitchFamily="34" charset="0"/>
                <a:cs typeface="Arial" pitchFamily="34" charset="0"/>
              </a:rPr>
              <a:t>Il lago e le acque intorno alle due isole costituiscono un importante sito di migrazione e svernamento per molte specie di uccelli acquatici provenienti dal centro e nord Europa. </a:t>
            </a:r>
          </a:p>
          <a:p>
            <a:endParaRPr lang="it-IT" b="1" dirty="0">
              <a:latin typeface="Arial" pitchFamily="34" charset="0"/>
              <a:cs typeface="Arial" pitchFamily="34" charset="0"/>
            </a:endParaRPr>
          </a:p>
          <a:p>
            <a:r>
              <a:rPr lang="it-IT" b="1" dirty="0">
                <a:latin typeface="Arial" pitchFamily="34" charset="0"/>
                <a:cs typeface="Arial" pitchFamily="34" charset="0"/>
              </a:rPr>
              <a:t>Durante i mesi invernali esse sono costrette a lasciare le loro aree riproduttive a causa dell’abbassamento delle temperature, la conseguente formazione di ghiaccio nei corpi idrici e  la diminuzione delle ore di luce disponibili per la ricerca del cibo. </a:t>
            </a:r>
          </a:p>
          <a:p>
            <a:endParaRPr lang="it-IT" b="1" dirty="0">
              <a:latin typeface="Arial" pitchFamily="34" charset="0"/>
              <a:cs typeface="Arial" pitchFamily="34" charset="0"/>
            </a:endParaRPr>
          </a:p>
          <a:p>
            <a:r>
              <a:rPr lang="it-IT" b="1" dirty="0">
                <a:latin typeface="Arial" pitchFamily="34" charset="0"/>
                <a:cs typeface="Arial" pitchFamily="34" charset="0"/>
              </a:rPr>
              <a:t>Queste specie di uccelli acquatici quindi migrano verso sud ed una delle rotte di migrazione passa per l’Italia centrale e quindi anche per il Lago di Bolsena. </a:t>
            </a:r>
            <a:r>
              <a:rPr lang="it-IT" b="1" dirty="0"/>
              <a:t>	</a:t>
            </a:r>
          </a:p>
        </p:txBody>
      </p:sp>
      <p:pic>
        <p:nvPicPr>
          <p:cNvPr id="8194" name="Picture 2"/>
          <p:cNvPicPr>
            <a:picLocks noChangeAspect="1" noChangeArrowheads="1"/>
          </p:cNvPicPr>
          <p:nvPr/>
        </p:nvPicPr>
        <p:blipFill>
          <a:blip r:embed="rId3" cstate="print"/>
          <a:srcRect/>
          <a:stretch>
            <a:fillRect/>
          </a:stretch>
        </p:blipFill>
        <p:spPr bwMode="auto">
          <a:xfrm>
            <a:off x="745588" y="1364199"/>
            <a:ext cx="4153486" cy="4928804"/>
          </a:xfrm>
          <a:prstGeom prst="rect">
            <a:avLst/>
          </a:prstGeom>
          <a:noFill/>
          <a:ln w="9525">
            <a:noFill/>
            <a:miter lim="800000"/>
            <a:headEnd/>
            <a:tailEnd/>
          </a:ln>
        </p:spPr>
      </p:pic>
    </p:spTree>
    <p:extLst>
      <p:ext uri="{BB962C8B-B14F-4D97-AF65-F5344CB8AC3E}">
        <p14:creationId xmlns:p14="http://schemas.microsoft.com/office/powerpoint/2010/main" val="189206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589084" y="601664"/>
            <a:ext cx="11078307" cy="584775"/>
          </a:xfrm>
          <a:prstGeom prst="rect">
            <a:avLst/>
          </a:prstGeom>
          <a:noFill/>
          <a:ln w="76200">
            <a:solidFill>
              <a:srgbClr val="92D050"/>
            </a:solidFill>
          </a:ln>
        </p:spPr>
        <p:txBody>
          <a:bodyPr wrap="square">
            <a:spAutoFit/>
          </a:bodyPr>
          <a:lstStyle/>
          <a:p>
            <a:pPr algn="ctr"/>
            <a:r>
              <a:rPr lang="it-IT" sz="3200" b="1" i="1" dirty="0">
                <a:solidFill>
                  <a:srgbClr val="FFFF00"/>
                </a:solidFill>
                <a:effectLst>
                  <a:outerShdw blurRad="38100" dist="38100" dir="2700000" algn="tl">
                    <a:srgbClr val="000000">
                      <a:alpha val="43137"/>
                    </a:srgbClr>
                  </a:outerShdw>
                </a:effectLst>
              </a:rPr>
              <a:t>Gli uccelli svernanti del Lago di Bolsena</a:t>
            </a:r>
          </a:p>
        </p:txBody>
      </p:sp>
      <p:sp>
        <p:nvSpPr>
          <p:cNvPr id="8" name="CasellaDiTesto 7"/>
          <p:cNvSpPr txBox="1"/>
          <p:nvPr/>
        </p:nvSpPr>
        <p:spPr>
          <a:xfrm>
            <a:off x="6490965" y="1652952"/>
            <a:ext cx="5190564" cy="2893100"/>
          </a:xfrm>
          <a:prstGeom prst="rect">
            <a:avLst/>
          </a:prstGeom>
          <a:noFill/>
        </p:spPr>
        <p:txBody>
          <a:bodyPr wrap="square" rtlCol="0">
            <a:spAutoFit/>
          </a:bodyPr>
          <a:lstStyle/>
          <a:p>
            <a:r>
              <a:rPr lang="it-IT" b="1" dirty="0">
                <a:latin typeface="Arial" pitchFamily="34" charset="0"/>
                <a:cs typeface="Arial" pitchFamily="34" charset="0"/>
              </a:rPr>
              <a:t>Grazie a censimenti trentennali effettuati nell’ambito dell’IWC (</a:t>
            </a:r>
            <a:r>
              <a:rPr lang="it-IT" b="1" i="1" dirty="0">
                <a:latin typeface="Arial" pitchFamily="34" charset="0"/>
                <a:cs typeface="Arial" pitchFamily="34" charset="0"/>
              </a:rPr>
              <a:t>International </a:t>
            </a:r>
            <a:r>
              <a:rPr lang="it-IT" b="1" i="1" dirty="0" err="1">
                <a:latin typeface="Arial" pitchFamily="34" charset="0"/>
                <a:cs typeface="Arial" pitchFamily="34" charset="0"/>
              </a:rPr>
              <a:t>Waterfowl</a:t>
            </a:r>
            <a:r>
              <a:rPr lang="it-IT" b="1" i="1" dirty="0">
                <a:latin typeface="Arial" pitchFamily="34" charset="0"/>
                <a:cs typeface="Arial" pitchFamily="34" charset="0"/>
              </a:rPr>
              <a:t> </a:t>
            </a:r>
            <a:r>
              <a:rPr lang="it-IT" b="1" i="1" dirty="0" err="1">
                <a:latin typeface="Arial" pitchFamily="34" charset="0"/>
                <a:cs typeface="Arial" pitchFamily="34" charset="0"/>
              </a:rPr>
              <a:t>Census</a:t>
            </a:r>
            <a:r>
              <a:rPr lang="it-IT" b="1" i="1" dirty="0">
                <a:latin typeface="Arial" pitchFamily="34" charset="0"/>
                <a:cs typeface="Arial" pitchFamily="34" charset="0"/>
              </a:rPr>
              <a:t>), si è potuto verificare la presenza di una media </a:t>
            </a:r>
            <a:r>
              <a:rPr lang="it-IT" b="1" i="1" dirty="0">
                <a:solidFill>
                  <a:schemeClr val="accent2">
                    <a:lumMod val="60000"/>
                    <a:lumOff val="40000"/>
                  </a:schemeClr>
                </a:solidFill>
                <a:effectLst>
                  <a:outerShdw blurRad="38100" dist="38100" dir="2700000" algn="tl">
                    <a:srgbClr val="000000">
                      <a:alpha val="43137"/>
                    </a:srgbClr>
                  </a:outerShdw>
                </a:effectLst>
                <a:latin typeface="Arial" pitchFamily="34" charset="0"/>
                <a:cs typeface="Arial" pitchFamily="34" charset="0"/>
              </a:rPr>
              <a:t>di circa 10.000 individui di Uccelli acquatici svernanti ogni anno, appartenenti a 15-18 specie,</a:t>
            </a:r>
            <a:r>
              <a:rPr lang="it-IT" b="1" i="1" dirty="0">
                <a:effectLst>
                  <a:outerShdw blurRad="38100" dist="38100" dir="2700000" algn="tl">
                    <a:srgbClr val="000000">
                      <a:alpha val="43137"/>
                    </a:srgbClr>
                  </a:outerShdw>
                </a:effectLst>
                <a:latin typeface="Arial" pitchFamily="34" charset="0"/>
                <a:cs typeface="Arial" pitchFamily="34" charset="0"/>
              </a:rPr>
              <a:t> </a:t>
            </a:r>
            <a:r>
              <a:rPr lang="it-IT" b="1" i="1" dirty="0">
                <a:latin typeface="Arial" pitchFamily="34" charset="0"/>
                <a:cs typeface="Arial" pitchFamily="34" charset="0"/>
              </a:rPr>
              <a:t>che trovano nel Lago di Bolsena le condizioni di tranquillità e le risorse trofiche loro necessarie.</a:t>
            </a:r>
          </a:p>
          <a:p>
            <a:endParaRPr lang="it-IT" b="1" i="1" dirty="0">
              <a:latin typeface="Arial" pitchFamily="34" charset="0"/>
              <a:cs typeface="Arial" pitchFamily="34" charset="0"/>
            </a:endParaRPr>
          </a:p>
          <a:p>
            <a:r>
              <a:rPr lang="it-IT" b="1" dirty="0">
                <a:latin typeface="Arial" pitchFamily="34" charset="0"/>
                <a:cs typeface="Arial" pitchFamily="34" charset="0"/>
              </a:rPr>
              <a:t>Nel grafico a torta le specie più frequenti</a:t>
            </a:r>
            <a:r>
              <a:rPr lang="it-IT" sz="2000" b="1" dirty="0">
                <a:latin typeface="Arial" pitchFamily="34" charset="0"/>
                <a:cs typeface="Arial" pitchFamily="34" charset="0"/>
              </a:rPr>
              <a:t> </a:t>
            </a:r>
            <a:r>
              <a:rPr lang="it-IT" b="1" dirty="0"/>
              <a:t>	</a:t>
            </a:r>
          </a:p>
        </p:txBody>
      </p:sp>
      <p:pic>
        <p:nvPicPr>
          <p:cNvPr id="5" name="Immagine 4" descr="323232323.jpg"/>
          <p:cNvPicPr>
            <a:picLocks noChangeAspect="1"/>
          </p:cNvPicPr>
          <p:nvPr/>
        </p:nvPicPr>
        <p:blipFill>
          <a:blip r:embed="rId3" cstate="print"/>
          <a:stretch>
            <a:fillRect/>
          </a:stretch>
        </p:blipFill>
        <p:spPr>
          <a:xfrm>
            <a:off x="659422" y="1483261"/>
            <a:ext cx="5577255" cy="3406109"/>
          </a:xfrm>
          <a:prstGeom prst="rect">
            <a:avLst/>
          </a:prstGeom>
        </p:spPr>
      </p:pic>
      <p:pic>
        <p:nvPicPr>
          <p:cNvPr id="6" name="Immagine 5" descr="2323233.jpg"/>
          <p:cNvPicPr>
            <a:picLocks noChangeAspect="1"/>
          </p:cNvPicPr>
          <p:nvPr/>
        </p:nvPicPr>
        <p:blipFill>
          <a:blip r:embed="rId4" cstate="print"/>
          <a:stretch>
            <a:fillRect/>
          </a:stretch>
        </p:blipFill>
        <p:spPr>
          <a:xfrm>
            <a:off x="573224" y="5076192"/>
            <a:ext cx="9326880" cy="1308920"/>
          </a:xfrm>
          <a:prstGeom prst="rect">
            <a:avLst/>
          </a:prstGeom>
        </p:spPr>
      </p:pic>
      <p:sp>
        <p:nvSpPr>
          <p:cNvPr id="7" name="CasellaDiTesto 6"/>
          <p:cNvSpPr txBox="1"/>
          <p:nvPr/>
        </p:nvSpPr>
        <p:spPr>
          <a:xfrm>
            <a:off x="9974532" y="4872567"/>
            <a:ext cx="1870137" cy="1600438"/>
          </a:xfrm>
          <a:prstGeom prst="rect">
            <a:avLst/>
          </a:prstGeom>
          <a:noFill/>
        </p:spPr>
        <p:txBody>
          <a:bodyPr wrap="square" rtlCol="0">
            <a:spAutoFit/>
          </a:bodyPr>
          <a:lstStyle/>
          <a:p>
            <a:r>
              <a:rPr lang="it-IT" sz="1400" b="1" dirty="0"/>
              <a:t>Negli ultimi anni (non riportato nel grafico) rilevante anche la presenza del </a:t>
            </a:r>
            <a:r>
              <a:rPr lang="it-IT" sz="1400" b="1" dirty="0" err="1"/>
              <a:t>Fistione</a:t>
            </a:r>
            <a:r>
              <a:rPr lang="it-IT" sz="1400" b="1" dirty="0"/>
              <a:t> turco, con diverse centinaia di individui svernanti</a:t>
            </a:r>
            <a:r>
              <a:rPr lang="it-IT" sz="1400" dirty="0"/>
              <a:t>. </a:t>
            </a:r>
          </a:p>
        </p:txBody>
      </p:sp>
    </p:spTree>
    <p:extLst>
      <p:ext uri="{BB962C8B-B14F-4D97-AF65-F5344CB8AC3E}">
        <p14:creationId xmlns:p14="http://schemas.microsoft.com/office/powerpoint/2010/main" val="1892064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589084" y="601664"/>
            <a:ext cx="11078307" cy="584775"/>
          </a:xfrm>
          <a:prstGeom prst="rect">
            <a:avLst/>
          </a:prstGeom>
          <a:noFill/>
          <a:ln w="76200">
            <a:solidFill>
              <a:srgbClr val="92D050"/>
            </a:solidFill>
          </a:ln>
        </p:spPr>
        <p:txBody>
          <a:bodyPr wrap="square">
            <a:spAutoFit/>
          </a:bodyPr>
          <a:lstStyle/>
          <a:p>
            <a:pPr algn="ctr"/>
            <a:r>
              <a:rPr lang="it-IT" sz="3200" b="1" i="1" dirty="0">
                <a:solidFill>
                  <a:srgbClr val="FFFF00"/>
                </a:solidFill>
                <a:effectLst>
                  <a:outerShdw blurRad="38100" dist="38100" dir="2700000" algn="tl">
                    <a:srgbClr val="000000">
                      <a:alpha val="43137"/>
                    </a:srgbClr>
                  </a:outerShdw>
                </a:effectLst>
              </a:rPr>
              <a:t>Gli uccelli nidificanti del Lago di Bolsena</a:t>
            </a:r>
          </a:p>
        </p:txBody>
      </p:sp>
      <p:sp>
        <p:nvSpPr>
          <p:cNvPr id="8" name="CasellaDiTesto 7"/>
          <p:cNvSpPr txBox="1"/>
          <p:nvPr/>
        </p:nvSpPr>
        <p:spPr>
          <a:xfrm>
            <a:off x="378069" y="1310054"/>
            <a:ext cx="11365006" cy="1754326"/>
          </a:xfrm>
          <a:prstGeom prst="rect">
            <a:avLst/>
          </a:prstGeom>
          <a:noFill/>
        </p:spPr>
        <p:txBody>
          <a:bodyPr wrap="square" rtlCol="0">
            <a:spAutoFit/>
          </a:bodyPr>
          <a:lstStyle/>
          <a:p>
            <a:pPr algn="ctr"/>
            <a:r>
              <a:rPr lang="it-IT" b="1" dirty="0">
                <a:latin typeface="Arial" pitchFamily="34" charset="0"/>
                <a:cs typeface="Arial" pitchFamily="34" charset="0"/>
              </a:rPr>
              <a:t>Per quanto riguarda le specie di Uccelli nidificanti, la pressoché scomparsa del canneto a Cannuccia di palude ha visto venir meno uno degli habitat riproduttivi più importanti per le specie di Uccelli acquatici, che lo utilizzano per ancorare il loro nido. Tra le specie nidificanti sono presenti, anche se fortemente diminuite, </a:t>
            </a:r>
            <a:r>
              <a:rPr lang="it-IT" b="1" dirty="0" err="1">
                <a:latin typeface="Arial" pitchFamily="34" charset="0"/>
                <a:cs typeface="Arial" pitchFamily="34" charset="0"/>
              </a:rPr>
              <a:t>Cannareccione</a:t>
            </a:r>
            <a:r>
              <a:rPr lang="it-IT" b="1" dirty="0">
                <a:latin typeface="Arial" pitchFamily="34" charset="0"/>
                <a:cs typeface="Arial" pitchFamily="34" charset="0"/>
              </a:rPr>
              <a:t>, Cannaiola, Svasso maggiore; scomparso invece il Tarabusino, un piccolo Airone che nidificava nel canneto. Da qualche anno nidifica nel  lago, oltre a svernarvi, il </a:t>
            </a:r>
            <a:r>
              <a:rPr lang="it-IT" b="1" dirty="0" err="1">
                <a:latin typeface="Arial" pitchFamily="34" charset="0"/>
                <a:cs typeface="Arial" pitchFamily="34" charset="0"/>
              </a:rPr>
              <a:t>Fistione</a:t>
            </a:r>
            <a:r>
              <a:rPr lang="it-IT" b="1" dirty="0">
                <a:latin typeface="Arial" pitchFamily="34" charset="0"/>
                <a:cs typeface="Arial" pitchFamily="34" charset="0"/>
              </a:rPr>
              <a:t> turco. Piuttosto comune la Folaga. </a:t>
            </a:r>
          </a:p>
        </p:txBody>
      </p:sp>
      <p:pic>
        <p:nvPicPr>
          <p:cNvPr id="9" name="Immagine 8" descr="5656566.jpg"/>
          <p:cNvPicPr>
            <a:picLocks noChangeAspect="1"/>
          </p:cNvPicPr>
          <p:nvPr/>
        </p:nvPicPr>
        <p:blipFill>
          <a:blip r:embed="rId3" cstate="print"/>
          <a:stretch>
            <a:fillRect/>
          </a:stretch>
        </p:blipFill>
        <p:spPr>
          <a:xfrm>
            <a:off x="1801250" y="3445413"/>
            <a:ext cx="8747760" cy="2956560"/>
          </a:xfrm>
          <a:prstGeom prst="rect">
            <a:avLst/>
          </a:prstGeom>
        </p:spPr>
      </p:pic>
    </p:spTree>
    <p:extLst>
      <p:ext uri="{BB962C8B-B14F-4D97-AF65-F5344CB8AC3E}">
        <p14:creationId xmlns:p14="http://schemas.microsoft.com/office/powerpoint/2010/main" val="1892064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589084" y="601664"/>
            <a:ext cx="11078307" cy="584775"/>
          </a:xfrm>
          <a:prstGeom prst="rect">
            <a:avLst/>
          </a:prstGeom>
          <a:noFill/>
          <a:ln w="76200">
            <a:solidFill>
              <a:srgbClr val="92D050"/>
            </a:solidFill>
          </a:ln>
        </p:spPr>
        <p:txBody>
          <a:bodyPr wrap="square">
            <a:spAutoFit/>
          </a:bodyPr>
          <a:lstStyle/>
          <a:p>
            <a:pPr algn="ctr"/>
            <a:r>
              <a:rPr lang="it-IT" sz="3200" b="1" i="1" dirty="0">
                <a:solidFill>
                  <a:srgbClr val="FFFF00"/>
                </a:solidFill>
                <a:effectLst>
                  <a:outerShdw blurRad="38100" dist="38100" dir="2700000" algn="tl">
                    <a:srgbClr val="000000">
                      <a:alpha val="43137"/>
                    </a:srgbClr>
                  </a:outerShdw>
                </a:effectLst>
              </a:rPr>
              <a:t>Gli uccelli nidificanti del Lago di Bolsena</a:t>
            </a:r>
          </a:p>
        </p:txBody>
      </p:sp>
      <p:sp>
        <p:nvSpPr>
          <p:cNvPr id="8" name="CasellaDiTesto 7"/>
          <p:cNvSpPr txBox="1"/>
          <p:nvPr/>
        </p:nvSpPr>
        <p:spPr>
          <a:xfrm>
            <a:off x="378069" y="1310054"/>
            <a:ext cx="11365006" cy="2585323"/>
          </a:xfrm>
          <a:prstGeom prst="rect">
            <a:avLst/>
          </a:prstGeom>
          <a:noFill/>
        </p:spPr>
        <p:txBody>
          <a:bodyPr wrap="square" rtlCol="0">
            <a:spAutoFit/>
          </a:bodyPr>
          <a:lstStyle/>
          <a:p>
            <a:pPr algn="ctr"/>
            <a:r>
              <a:rPr lang="it-IT" b="1" dirty="0">
                <a:latin typeface="Arial" pitchFamily="34" charset="0"/>
                <a:cs typeface="Arial" pitchFamily="34" charset="0"/>
              </a:rPr>
              <a:t>Uno dei principali motivi di rilevanza ornitologica del lago di Bolsena, è costituito dalla presenza sull’Isola Bisentina, di una colonia mista di Ardeidi (dal 2007) e di Cormorani (dal 2008). Gli ultimi dati disponibili (2022) restituiscono la presenza di 428 nidi di Aironi, ripartiti tra </a:t>
            </a:r>
            <a:r>
              <a:rPr lang="it-IT" b="1" dirty="0">
                <a:solidFill>
                  <a:schemeClr val="accent2">
                    <a:lumMod val="60000"/>
                    <a:lumOff val="40000"/>
                  </a:schemeClr>
                </a:solidFill>
                <a:effectLst>
                  <a:outerShdw blurRad="38100" dist="38100" dir="2700000" algn="tl">
                    <a:srgbClr val="000000">
                      <a:alpha val="43137"/>
                    </a:srgbClr>
                  </a:outerShdw>
                </a:effectLst>
                <a:latin typeface="Arial" pitchFamily="34" charset="0"/>
                <a:cs typeface="Arial" pitchFamily="34" charset="0"/>
              </a:rPr>
              <a:t>Airone guardabuoi </a:t>
            </a:r>
            <a:r>
              <a:rPr lang="it-IT" b="1" dirty="0">
                <a:latin typeface="Arial" pitchFamily="34" charset="0"/>
                <a:cs typeface="Arial" pitchFamily="34" charset="0"/>
              </a:rPr>
              <a:t>(416 nidi-coppie), </a:t>
            </a:r>
            <a:r>
              <a:rPr lang="it-IT" b="1" dirty="0" err="1">
                <a:solidFill>
                  <a:schemeClr val="accent2">
                    <a:lumMod val="60000"/>
                    <a:lumOff val="40000"/>
                  </a:schemeClr>
                </a:solidFill>
                <a:effectLst>
                  <a:outerShdw blurRad="38100" dist="38100" dir="2700000" algn="tl">
                    <a:srgbClr val="000000">
                      <a:alpha val="43137"/>
                    </a:srgbClr>
                  </a:outerShdw>
                </a:effectLst>
                <a:latin typeface="Arial" pitchFamily="34" charset="0"/>
                <a:cs typeface="Arial" pitchFamily="34" charset="0"/>
              </a:rPr>
              <a:t>Nitticora</a:t>
            </a:r>
            <a:r>
              <a:rPr lang="it-IT" b="1" dirty="0">
                <a:latin typeface="Arial" pitchFamily="34" charset="0"/>
                <a:cs typeface="Arial" pitchFamily="34" charset="0"/>
              </a:rPr>
              <a:t> (10 nidi-coppie), </a:t>
            </a:r>
            <a:r>
              <a:rPr lang="it-IT" b="1" dirty="0">
                <a:solidFill>
                  <a:schemeClr val="accent2">
                    <a:lumMod val="60000"/>
                    <a:lumOff val="40000"/>
                  </a:schemeClr>
                </a:solidFill>
                <a:effectLst>
                  <a:outerShdw blurRad="38100" dist="38100" dir="2700000" algn="tl">
                    <a:srgbClr val="000000">
                      <a:alpha val="43137"/>
                    </a:srgbClr>
                  </a:outerShdw>
                </a:effectLst>
                <a:latin typeface="Arial" pitchFamily="34" charset="0"/>
                <a:cs typeface="Arial" pitchFamily="34" charset="0"/>
              </a:rPr>
              <a:t>Garzetta</a:t>
            </a:r>
            <a:r>
              <a:rPr lang="it-IT" b="1" dirty="0">
                <a:effectLst>
                  <a:outerShdw blurRad="38100" dist="38100" dir="2700000" algn="tl">
                    <a:srgbClr val="000000">
                      <a:alpha val="43137"/>
                    </a:srgbClr>
                  </a:outerShdw>
                </a:effectLst>
                <a:latin typeface="Arial" pitchFamily="34" charset="0"/>
                <a:cs typeface="Arial" pitchFamily="34" charset="0"/>
              </a:rPr>
              <a:t> </a:t>
            </a:r>
            <a:r>
              <a:rPr lang="it-IT" b="1" dirty="0">
                <a:latin typeface="Arial" pitchFamily="34" charset="0"/>
                <a:cs typeface="Arial" pitchFamily="34" charset="0"/>
              </a:rPr>
              <a:t>(2 nidi-coppie).  </a:t>
            </a:r>
          </a:p>
          <a:p>
            <a:pPr algn="ctr"/>
            <a:endParaRPr lang="it-IT" b="1" dirty="0">
              <a:latin typeface="Arial" pitchFamily="34" charset="0"/>
              <a:cs typeface="Arial" pitchFamily="34" charset="0"/>
            </a:endParaRPr>
          </a:p>
          <a:p>
            <a:pPr algn="ctr"/>
            <a:r>
              <a:rPr lang="it-IT" b="1" dirty="0">
                <a:latin typeface="Arial" pitchFamily="34" charset="0"/>
                <a:cs typeface="Arial" pitchFamily="34" charset="0"/>
              </a:rPr>
              <a:t>Il </a:t>
            </a:r>
            <a:r>
              <a:rPr lang="it-IT" b="1" dirty="0">
                <a:solidFill>
                  <a:schemeClr val="accent2">
                    <a:lumMod val="60000"/>
                    <a:lumOff val="40000"/>
                  </a:schemeClr>
                </a:solidFill>
                <a:effectLst>
                  <a:outerShdw blurRad="38100" dist="38100" dir="2700000" algn="tl">
                    <a:srgbClr val="000000">
                      <a:alpha val="43137"/>
                    </a:srgbClr>
                  </a:outerShdw>
                </a:effectLst>
                <a:latin typeface="Arial" pitchFamily="34" charset="0"/>
                <a:cs typeface="Arial" pitchFamily="34" charset="0"/>
              </a:rPr>
              <a:t>Cormorano</a:t>
            </a:r>
            <a:r>
              <a:rPr lang="it-IT" b="1" dirty="0">
                <a:solidFill>
                  <a:schemeClr val="accent2">
                    <a:lumMod val="60000"/>
                    <a:lumOff val="40000"/>
                  </a:schemeClr>
                </a:solidFill>
                <a:latin typeface="Arial" pitchFamily="34" charset="0"/>
                <a:cs typeface="Arial" pitchFamily="34" charset="0"/>
              </a:rPr>
              <a:t> </a:t>
            </a:r>
            <a:r>
              <a:rPr lang="it-IT" b="1" dirty="0">
                <a:latin typeface="Arial" pitchFamily="34" charset="0"/>
                <a:cs typeface="Arial" pitchFamily="34" charset="0"/>
              </a:rPr>
              <a:t>nidifica sull’Isola Martana (117 coppie) e sull’Isola Bisentina (276 coppie ): svolge un importante ruolo ecologico in quanto si trova al vertice della catena alimentare che regola la comunità ittica composta, come abbiamo visto, da molte specie alloctone che con il lago non c'entrano nulla come ad esempio il Persico trota, Persico sole, Pesce gatto.</a:t>
            </a:r>
          </a:p>
        </p:txBody>
      </p:sp>
      <p:pic>
        <p:nvPicPr>
          <p:cNvPr id="5" name="Immagine 4" descr="34343434.jpg"/>
          <p:cNvPicPr>
            <a:picLocks noChangeAspect="1"/>
          </p:cNvPicPr>
          <p:nvPr/>
        </p:nvPicPr>
        <p:blipFill>
          <a:blip r:embed="rId3" cstate="print"/>
          <a:stretch>
            <a:fillRect/>
          </a:stretch>
        </p:blipFill>
        <p:spPr>
          <a:xfrm>
            <a:off x="1310054" y="3874925"/>
            <a:ext cx="10032024" cy="2473999"/>
          </a:xfrm>
          <a:prstGeom prst="rect">
            <a:avLst/>
          </a:prstGeom>
        </p:spPr>
      </p:pic>
    </p:spTree>
    <p:extLst>
      <p:ext uri="{BB962C8B-B14F-4D97-AF65-F5344CB8AC3E}">
        <p14:creationId xmlns:p14="http://schemas.microsoft.com/office/powerpoint/2010/main" val="1892064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589084" y="601664"/>
            <a:ext cx="11078307" cy="584775"/>
          </a:xfrm>
          <a:prstGeom prst="rect">
            <a:avLst/>
          </a:prstGeom>
          <a:noFill/>
          <a:ln w="76200">
            <a:solidFill>
              <a:srgbClr val="92D050"/>
            </a:solidFill>
          </a:ln>
        </p:spPr>
        <p:txBody>
          <a:bodyPr wrap="square">
            <a:spAutoFit/>
          </a:bodyPr>
          <a:lstStyle/>
          <a:p>
            <a:pPr algn="ctr"/>
            <a:r>
              <a:rPr lang="it-IT" sz="3200" b="1" i="1" dirty="0">
                <a:solidFill>
                  <a:srgbClr val="FFFF00"/>
                </a:solidFill>
                <a:effectLst>
                  <a:outerShdw blurRad="38100" dist="38100" dir="2700000" algn="tl">
                    <a:srgbClr val="000000">
                      <a:alpha val="43137"/>
                    </a:srgbClr>
                  </a:outerShdw>
                </a:effectLst>
              </a:rPr>
              <a:t>Gli uccelli nidificanti del Lago di Bolsena</a:t>
            </a:r>
          </a:p>
        </p:txBody>
      </p:sp>
      <p:sp>
        <p:nvSpPr>
          <p:cNvPr id="8" name="CasellaDiTesto 7"/>
          <p:cNvSpPr txBox="1"/>
          <p:nvPr/>
        </p:nvSpPr>
        <p:spPr>
          <a:xfrm>
            <a:off x="378069" y="1310054"/>
            <a:ext cx="11365006" cy="923330"/>
          </a:xfrm>
          <a:prstGeom prst="rect">
            <a:avLst/>
          </a:prstGeom>
          <a:noFill/>
        </p:spPr>
        <p:txBody>
          <a:bodyPr wrap="square" rtlCol="0">
            <a:spAutoFit/>
          </a:bodyPr>
          <a:lstStyle/>
          <a:p>
            <a:pPr algn="ctr"/>
            <a:r>
              <a:rPr lang="it-IT" b="1" dirty="0">
                <a:latin typeface="Arial" pitchFamily="34" charset="0"/>
                <a:cs typeface="Arial" pitchFamily="34" charset="0"/>
              </a:rPr>
              <a:t>Una presenza significativa sulle falesie delle due isole e sul Promontorio di Bisenzio è quella di coppie nidificanti (almeno 2) di </a:t>
            </a:r>
            <a:r>
              <a:rPr lang="it-IT" b="1" dirty="0">
                <a:solidFill>
                  <a:schemeClr val="accent2">
                    <a:lumMod val="60000"/>
                    <a:lumOff val="40000"/>
                  </a:schemeClr>
                </a:solidFill>
                <a:effectLst>
                  <a:outerShdw blurRad="38100" dist="38100" dir="2700000" algn="tl">
                    <a:srgbClr val="000000">
                      <a:alpha val="43137"/>
                    </a:srgbClr>
                  </a:outerShdw>
                </a:effectLst>
                <a:latin typeface="Arial" pitchFamily="34" charset="0"/>
                <a:cs typeface="Arial" pitchFamily="34" charset="0"/>
              </a:rPr>
              <a:t>Falco pellegrino </a:t>
            </a:r>
            <a:r>
              <a:rPr lang="it-IT" b="1" dirty="0">
                <a:latin typeface="Arial" pitchFamily="34" charset="0"/>
                <a:cs typeface="Arial" pitchFamily="34" charset="0"/>
              </a:rPr>
              <a:t>(</a:t>
            </a:r>
            <a:r>
              <a:rPr lang="it-IT" b="1" i="1" dirty="0">
                <a:latin typeface="Arial" pitchFamily="34" charset="0"/>
                <a:cs typeface="Arial" pitchFamily="34" charset="0"/>
              </a:rPr>
              <a:t>Falco </a:t>
            </a:r>
            <a:r>
              <a:rPr lang="it-IT" b="1" i="1" dirty="0" err="1">
                <a:latin typeface="Arial" pitchFamily="34" charset="0"/>
                <a:cs typeface="Arial" pitchFamily="34" charset="0"/>
              </a:rPr>
              <a:t>peregrinus</a:t>
            </a:r>
            <a:r>
              <a:rPr lang="it-IT" b="1" i="1" dirty="0">
                <a:latin typeface="Arial" pitchFamily="34" charset="0"/>
                <a:cs typeface="Arial" pitchFamily="34" charset="0"/>
              </a:rPr>
              <a:t>), un rapace che si alimenta di altre specie di uccelli che preda direttamente in volo, raggiungendo ragguardevoli velocità.</a:t>
            </a:r>
            <a:endParaRPr lang="it-IT" b="1" dirty="0">
              <a:latin typeface="Arial" pitchFamily="34" charset="0"/>
              <a:cs typeface="Arial" pitchFamily="34" charset="0"/>
            </a:endParaRPr>
          </a:p>
        </p:txBody>
      </p:sp>
      <p:pic>
        <p:nvPicPr>
          <p:cNvPr id="6" name="Immagine 5" descr="212121212.jpg"/>
          <p:cNvPicPr>
            <a:picLocks noChangeAspect="1"/>
          </p:cNvPicPr>
          <p:nvPr/>
        </p:nvPicPr>
        <p:blipFill>
          <a:blip r:embed="rId3" cstate="print"/>
          <a:stretch>
            <a:fillRect/>
          </a:stretch>
        </p:blipFill>
        <p:spPr>
          <a:xfrm>
            <a:off x="2391507" y="2355166"/>
            <a:ext cx="8005982" cy="2887403"/>
          </a:xfrm>
          <a:prstGeom prst="rect">
            <a:avLst/>
          </a:prstGeom>
        </p:spPr>
      </p:pic>
      <p:sp>
        <p:nvSpPr>
          <p:cNvPr id="7" name="CasellaDiTesto 6"/>
          <p:cNvSpPr txBox="1"/>
          <p:nvPr/>
        </p:nvSpPr>
        <p:spPr>
          <a:xfrm>
            <a:off x="659423" y="5433647"/>
            <a:ext cx="10313377" cy="923330"/>
          </a:xfrm>
          <a:prstGeom prst="rect">
            <a:avLst/>
          </a:prstGeom>
          <a:noFill/>
        </p:spPr>
        <p:txBody>
          <a:bodyPr wrap="square" rtlCol="0">
            <a:spAutoFit/>
          </a:bodyPr>
          <a:lstStyle/>
          <a:p>
            <a:r>
              <a:rPr lang="it-IT" dirty="0"/>
              <a:t>Specie alloctone ed immesse che si riproducono nel lago sono il </a:t>
            </a:r>
            <a:r>
              <a:rPr lang="it-IT" b="1" dirty="0"/>
              <a:t>Cigno reale (</a:t>
            </a:r>
            <a:r>
              <a:rPr lang="it-IT" b="1" i="1" dirty="0" err="1"/>
              <a:t>Cygnus</a:t>
            </a:r>
            <a:r>
              <a:rPr lang="it-IT" b="1" i="1" dirty="0"/>
              <a:t> </a:t>
            </a:r>
            <a:r>
              <a:rPr lang="it-IT" b="1" i="1" dirty="0" err="1"/>
              <a:t>olor</a:t>
            </a:r>
            <a:r>
              <a:rPr lang="it-IT" b="1" i="1" dirty="0"/>
              <a:t>) con 2-3 coppie e l’Oca del Canada (</a:t>
            </a:r>
            <a:r>
              <a:rPr lang="it-IT" b="1" i="1" dirty="0" err="1"/>
              <a:t>Branta</a:t>
            </a:r>
            <a:r>
              <a:rPr lang="it-IT" b="1" i="1" dirty="0"/>
              <a:t> </a:t>
            </a:r>
            <a:r>
              <a:rPr lang="it-IT" b="1" i="1" dirty="0" err="1"/>
              <a:t>canadensis</a:t>
            </a:r>
            <a:r>
              <a:rPr lang="it-IT" b="1" i="1" dirty="0"/>
              <a:t>) con 35-40 coppie; al momento la loro presenza non sembra influenzare negativamente la presenza di altre specie.</a:t>
            </a:r>
            <a:endParaRPr lang="it-IT" dirty="0"/>
          </a:p>
        </p:txBody>
      </p:sp>
    </p:spTree>
    <p:extLst>
      <p:ext uri="{BB962C8B-B14F-4D97-AF65-F5344CB8AC3E}">
        <p14:creationId xmlns:p14="http://schemas.microsoft.com/office/powerpoint/2010/main" val="1892064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1562576" y="601664"/>
            <a:ext cx="9066847" cy="830997"/>
          </a:xfrm>
          <a:prstGeom prst="rect">
            <a:avLst/>
          </a:prstGeom>
          <a:noFill/>
          <a:ln w="76200">
            <a:solidFill>
              <a:srgbClr val="92D050"/>
            </a:solidFill>
          </a:ln>
        </p:spPr>
        <p:txBody>
          <a:bodyPr wrap="square">
            <a:spAutoFit/>
          </a:bodyPr>
          <a:lstStyle/>
          <a:p>
            <a:pPr algn="ctr"/>
            <a:r>
              <a:rPr lang="it-IT" sz="4800" b="1" i="1" dirty="0" err="1">
                <a:solidFill>
                  <a:srgbClr val="FFFF00"/>
                </a:solidFill>
                <a:effectLst>
                  <a:outerShdw blurRad="38100" dist="38100" dir="2700000" algn="tl">
                    <a:srgbClr val="000000">
                      <a:alpha val="43137"/>
                    </a:srgbClr>
                  </a:outerShdw>
                </a:effectLst>
              </a:rPr>
              <a:t>Agroecosistema</a:t>
            </a:r>
            <a:endParaRPr lang="it-IT" sz="4800" b="1" i="1" dirty="0">
              <a:solidFill>
                <a:srgbClr val="FFFF00"/>
              </a:solidFill>
              <a:effectLst>
                <a:outerShdw blurRad="38100" dist="38100" dir="2700000" algn="tl">
                  <a:srgbClr val="000000">
                    <a:alpha val="43137"/>
                  </a:srgbClr>
                </a:outerShdw>
              </a:effectLst>
            </a:endParaRPr>
          </a:p>
        </p:txBody>
      </p:sp>
      <p:sp>
        <p:nvSpPr>
          <p:cNvPr id="5" name="CasellaDiTesto 5">
            <a:extLst>
              <a:ext uri="{FF2B5EF4-FFF2-40B4-BE49-F238E27FC236}">
                <a16:creationId xmlns:a16="http://schemas.microsoft.com/office/drawing/2014/main" id="{E807FCC4-15B2-1163-B6C6-7EE26FE13C42}"/>
              </a:ext>
            </a:extLst>
          </p:cNvPr>
          <p:cNvSpPr txBox="1">
            <a:spLocks noChangeArrowheads="1"/>
          </p:cNvSpPr>
          <p:nvPr/>
        </p:nvSpPr>
        <p:spPr bwMode="auto">
          <a:xfrm>
            <a:off x="6921892" y="1661505"/>
            <a:ext cx="4684541"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buNone/>
            </a:pPr>
            <a:r>
              <a:rPr lang="it-IT" sz="1800" b="1" dirty="0"/>
              <a:t>L’agroecosistema è l’unità di studio della ecologia agraria ossia dell’ecologia applicata ad attività agricola. L’agro-ecosistema non è altro che un ecosistema usato a scopi agricoli che risulta dalla sovrapposizione di interventi agrari sull’ambiente naturale.</a:t>
            </a:r>
            <a:endParaRPr lang="it-IT" altLang="it-IT" sz="1800" b="1" dirty="0">
              <a:solidFill>
                <a:srgbClr val="7030A0"/>
              </a:solidFill>
              <a:latin typeface="Arial Narrow" panose="020B0606020202030204" pitchFamily="34" charset="0"/>
            </a:endParaRPr>
          </a:p>
        </p:txBody>
      </p:sp>
      <p:sp>
        <p:nvSpPr>
          <p:cNvPr id="11" name="CasellaDiTesto 10"/>
          <p:cNvSpPr txBox="1"/>
          <p:nvPr/>
        </p:nvSpPr>
        <p:spPr>
          <a:xfrm>
            <a:off x="6921892" y="3968183"/>
            <a:ext cx="4684541" cy="1754326"/>
          </a:xfrm>
          <a:prstGeom prst="rect">
            <a:avLst/>
          </a:prstGeom>
          <a:noFill/>
        </p:spPr>
        <p:txBody>
          <a:bodyPr wrap="square" rtlCol="0">
            <a:spAutoFit/>
          </a:bodyPr>
          <a:lstStyle/>
          <a:p>
            <a:pPr algn="just"/>
            <a:r>
              <a:rPr lang="it-IT" b="1" dirty="0">
                <a:latin typeface="Arial" pitchFamily="34" charset="0"/>
                <a:cs typeface="Arial" pitchFamily="34" charset="0"/>
              </a:rPr>
              <a:t>L’agroecosistema viene quindi alimentato da due flussi energetici distinti: quello naturale di derivazione solare, gratuito e praticamente illimitato, e quello ausiliario derivato da combustibili fossili, dispendioso e finito. </a:t>
            </a:r>
          </a:p>
        </p:txBody>
      </p:sp>
      <p:pic>
        <p:nvPicPr>
          <p:cNvPr id="12290" name="Picture 2" descr="https://image2.slideserve.com/5233770/differenze-tra-ecosistema-ed-agroecosistema-l.jpg"/>
          <p:cNvPicPr>
            <a:picLocks noChangeAspect="1" noChangeArrowheads="1"/>
          </p:cNvPicPr>
          <p:nvPr/>
        </p:nvPicPr>
        <p:blipFill>
          <a:blip r:embed="rId3" cstate="print"/>
          <a:srcRect/>
          <a:stretch>
            <a:fillRect/>
          </a:stretch>
        </p:blipFill>
        <p:spPr bwMode="auto">
          <a:xfrm>
            <a:off x="585567" y="1661505"/>
            <a:ext cx="6259761" cy="4694822"/>
          </a:xfrm>
          <a:prstGeom prst="rect">
            <a:avLst/>
          </a:prstGeom>
          <a:noFill/>
        </p:spPr>
      </p:pic>
    </p:spTree>
    <p:extLst>
      <p:ext uri="{BB962C8B-B14F-4D97-AF65-F5344CB8AC3E}">
        <p14:creationId xmlns:p14="http://schemas.microsoft.com/office/powerpoint/2010/main" val="1892064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1571368" y="522533"/>
            <a:ext cx="9066847" cy="830997"/>
          </a:xfrm>
          <a:prstGeom prst="rect">
            <a:avLst/>
          </a:prstGeom>
          <a:noFill/>
          <a:ln w="76200">
            <a:solidFill>
              <a:srgbClr val="92D050"/>
            </a:solidFill>
          </a:ln>
        </p:spPr>
        <p:txBody>
          <a:bodyPr wrap="square">
            <a:spAutoFit/>
          </a:bodyPr>
          <a:lstStyle/>
          <a:p>
            <a:pPr algn="ctr"/>
            <a:r>
              <a:rPr lang="it-IT" sz="4800" b="1" i="1" dirty="0" err="1">
                <a:solidFill>
                  <a:srgbClr val="FFFF00"/>
                </a:solidFill>
                <a:effectLst>
                  <a:outerShdw blurRad="38100" dist="38100" dir="2700000" algn="tl">
                    <a:srgbClr val="000000">
                      <a:alpha val="43137"/>
                    </a:srgbClr>
                  </a:outerShdw>
                </a:effectLst>
              </a:rPr>
              <a:t>Agroecosistema</a:t>
            </a:r>
            <a:endParaRPr lang="it-IT" sz="4800" b="1" i="1" dirty="0">
              <a:solidFill>
                <a:srgbClr val="FFFF00"/>
              </a:solidFill>
              <a:effectLst>
                <a:outerShdw blurRad="38100" dist="38100" dir="2700000" algn="tl">
                  <a:srgbClr val="000000">
                    <a:alpha val="43137"/>
                  </a:srgbClr>
                </a:outerShdw>
              </a:effectLst>
            </a:endParaRPr>
          </a:p>
        </p:txBody>
      </p:sp>
      <p:pic>
        <p:nvPicPr>
          <p:cNvPr id="6" name="Immagine 5" descr="45454545.jpg"/>
          <p:cNvPicPr>
            <a:picLocks noChangeAspect="1"/>
          </p:cNvPicPr>
          <p:nvPr/>
        </p:nvPicPr>
        <p:blipFill>
          <a:blip r:embed="rId3" cstate="print"/>
          <a:stretch>
            <a:fillRect/>
          </a:stretch>
        </p:blipFill>
        <p:spPr>
          <a:xfrm>
            <a:off x="770244" y="1503484"/>
            <a:ext cx="4673658" cy="2303585"/>
          </a:xfrm>
          <a:prstGeom prst="rect">
            <a:avLst/>
          </a:prstGeom>
          <a:scene3d>
            <a:camera prst="orthographicFront"/>
            <a:lightRig rig="threePt" dir="t"/>
          </a:scene3d>
          <a:sp3d>
            <a:bevelT/>
          </a:sp3d>
        </p:spPr>
      </p:pic>
      <p:pic>
        <p:nvPicPr>
          <p:cNvPr id="7" name="Immagine 6" descr="4545454.jpg"/>
          <p:cNvPicPr>
            <a:picLocks noChangeAspect="1"/>
          </p:cNvPicPr>
          <p:nvPr/>
        </p:nvPicPr>
        <p:blipFill>
          <a:blip r:embed="rId4" cstate="print"/>
          <a:stretch>
            <a:fillRect/>
          </a:stretch>
        </p:blipFill>
        <p:spPr>
          <a:xfrm>
            <a:off x="751197" y="4070838"/>
            <a:ext cx="4673658" cy="2336615"/>
          </a:xfrm>
          <a:prstGeom prst="rect">
            <a:avLst/>
          </a:prstGeom>
          <a:scene3d>
            <a:camera prst="orthographicFront"/>
            <a:lightRig rig="threePt" dir="t"/>
          </a:scene3d>
          <a:sp3d>
            <a:bevelT/>
          </a:sp3d>
        </p:spPr>
      </p:pic>
      <p:sp>
        <p:nvSpPr>
          <p:cNvPr id="8" name="CasellaDiTesto 7"/>
          <p:cNvSpPr txBox="1"/>
          <p:nvPr/>
        </p:nvSpPr>
        <p:spPr>
          <a:xfrm>
            <a:off x="5547945" y="1617788"/>
            <a:ext cx="6216162" cy="2031325"/>
          </a:xfrm>
          <a:prstGeom prst="rect">
            <a:avLst/>
          </a:prstGeom>
          <a:noFill/>
        </p:spPr>
        <p:txBody>
          <a:bodyPr wrap="square" rtlCol="0">
            <a:spAutoFit/>
          </a:bodyPr>
          <a:lstStyle/>
          <a:p>
            <a:r>
              <a:rPr lang="it-IT" sz="1400" b="1" dirty="0">
                <a:latin typeface="Arial" pitchFamily="34" charset="0"/>
                <a:cs typeface="Arial" pitchFamily="34" charset="0"/>
              </a:rPr>
              <a:t>Fino agli anni 50 dello scorso secolo anche l’agricoltura dei paesi industrializzati si basava prevalentemente sul principio della oculata conservazione della sostanza organica del suolo, la rotazione delle colture e i sistematici apporti di letame. La stessa rotazione delle colture provvedeva inoltre al controllo biologico delle erbe infestanti e dei parassiti.  Gli appezzamenti di terreno erano a misura d’uomo e delimitati da siepi,  boschetti ed alberi </a:t>
            </a:r>
            <a:r>
              <a:rPr lang="it-IT" sz="1400" b="1" dirty="0" err="1">
                <a:latin typeface="Arial" pitchFamily="34" charset="0"/>
                <a:cs typeface="Arial" pitchFamily="34" charset="0"/>
              </a:rPr>
              <a:t>camporili</a:t>
            </a:r>
            <a:r>
              <a:rPr lang="it-IT" sz="1400" b="1" dirty="0">
                <a:latin typeface="Arial" pitchFamily="34" charset="0"/>
                <a:cs typeface="Arial" pitchFamily="34" charset="0"/>
              </a:rPr>
              <a:t> che  garantivano il mantenimento degli equilibri biologici anche nell’ambiente strutturalmente più semplificato dei campi coltivati.</a:t>
            </a:r>
          </a:p>
        </p:txBody>
      </p:sp>
      <p:sp>
        <p:nvSpPr>
          <p:cNvPr id="9" name="CasellaDiTesto 8"/>
          <p:cNvSpPr txBox="1"/>
          <p:nvPr/>
        </p:nvSpPr>
        <p:spPr>
          <a:xfrm>
            <a:off x="5609492" y="4114800"/>
            <a:ext cx="5996354" cy="2246769"/>
          </a:xfrm>
          <a:prstGeom prst="rect">
            <a:avLst/>
          </a:prstGeom>
          <a:noFill/>
        </p:spPr>
        <p:txBody>
          <a:bodyPr wrap="square" rtlCol="0">
            <a:spAutoFit/>
          </a:bodyPr>
          <a:lstStyle/>
          <a:p>
            <a:r>
              <a:rPr lang="it-IT" sz="1400" b="1" dirty="0">
                <a:latin typeface="Arial" pitchFamily="34" charset="0"/>
                <a:cs typeface="Arial" pitchFamily="34" charset="0"/>
              </a:rPr>
              <a:t>A partire dagli anni 50 del secolo scorso, con lo sviluppo poderoso della meccanizzazione e la disponibilità sempre più larga di concimi e di pesticidi, gli agroecosistemi hanno gradatamente cambiato fisionomia e modificato il funzionamento di base; gli appezzamenti di terreno sono stati accorpati a misura di macchina (molto più grandi ed agibili dalle macchine agricole), ottenuti abbattendo le siepi che delimitavano le diverse proprietà, eliminando le colture diversificate e sostituendole con colture più semplificate, utilizzando concimi (con input di azoto e fosforo) e pesticidi e realizzando così la completa manipolazione di sistemi colturali.</a:t>
            </a:r>
            <a:endParaRPr lang="it-IT" b="1" dirty="0"/>
          </a:p>
        </p:txBody>
      </p:sp>
    </p:spTree>
    <p:extLst>
      <p:ext uri="{BB962C8B-B14F-4D97-AF65-F5344CB8AC3E}">
        <p14:creationId xmlns:p14="http://schemas.microsoft.com/office/powerpoint/2010/main" val="1892064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1571368" y="522533"/>
            <a:ext cx="9066847" cy="830997"/>
          </a:xfrm>
          <a:prstGeom prst="rect">
            <a:avLst/>
          </a:prstGeom>
          <a:noFill/>
          <a:ln w="76200">
            <a:solidFill>
              <a:srgbClr val="92D050"/>
            </a:solidFill>
          </a:ln>
        </p:spPr>
        <p:txBody>
          <a:bodyPr wrap="square">
            <a:spAutoFit/>
          </a:bodyPr>
          <a:lstStyle/>
          <a:p>
            <a:pPr algn="ctr"/>
            <a:r>
              <a:rPr lang="it-IT" sz="4800" b="1" i="1" dirty="0" err="1">
                <a:solidFill>
                  <a:srgbClr val="FFFF00"/>
                </a:solidFill>
                <a:effectLst>
                  <a:outerShdw blurRad="38100" dist="38100" dir="2700000" algn="tl">
                    <a:srgbClr val="000000">
                      <a:alpha val="43137"/>
                    </a:srgbClr>
                  </a:outerShdw>
                </a:effectLst>
              </a:rPr>
              <a:t>Agroecosistema</a:t>
            </a:r>
            <a:endParaRPr lang="it-IT" sz="4800" b="1" i="1" dirty="0">
              <a:solidFill>
                <a:srgbClr val="FFFF00"/>
              </a:solidFill>
              <a:effectLst>
                <a:outerShdw blurRad="38100" dist="38100" dir="2700000" algn="tl">
                  <a:srgbClr val="000000">
                    <a:alpha val="43137"/>
                  </a:srgbClr>
                </a:outerShdw>
              </a:effectLst>
            </a:endParaRPr>
          </a:p>
        </p:txBody>
      </p:sp>
      <p:sp>
        <p:nvSpPr>
          <p:cNvPr id="8" name="CasellaDiTesto 7"/>
          <p:cNvSpPr txBox="1"/>
          <p:nvPr/>
        </p:nvSpPr>
        <p:spPr>
          <a:xfrm>
            <a:off x="5547945" y="1617788"/>
            <a:ext cx="6216162" cy="2062103"/>
          </a:xfrm>
          <a:prstGeom prst="rect">
            <a:avLst/>
          </a:prstGeom>
          <a:noFill/>
        </p:spPr>
        <p:txBody>
          <a:bodyPr wrap="square" rtlCol="0">
            <a:spAutoFit/>
          </a:bodyPr>
          <a:lstStyle/>
          <a:p>
            <a:r>
              <a:rPr lang="it-IT" sz="1600" b="1" dirty="0">
                <a:latin typeface="Arial" pitchFamily="34" charset="0"/>
                <a:cs typeface="Arial" pitchFamily="34" charset="0"/>
              </a:rPr>
              <a:t>L’opinione pubblica è ormai consapevole circa i rischi ambientali e sanitari derivanti dall’agricoltura industrializzata che causa squilibri ecologici e richiede un largo uso di composti chimici ad impatto ambientale negativo. Acquistano pertanto crescente vigore e consenso movimenti di opinione e di azione impegnati a sostenere e mettere in pratica forme di agricoltura alternativa, che contestano i principi portanti dell’agricoltura corrente o convenzionale. </a:t>
            </a:r>
          </a:p>
        </p:txBody>
      </p:sp>
      <p:sp>
        <p:nvSpPr>
          <p:cNvPr id="9" name="CasellaDiTesto 8"/>
          <p:cNvSpPr txBox="1"/>
          <p:nvPr/>
        </p:nvSpPr>
        <p:spPr>
          <a:xfrm>
            <a:off x="5627076" y="4114800"/>
            <a:ext cx="5978769" cy="2308324"/>
          </a:xfrm>
          <a:prstGeom prst="rect">
            <a:avLst/>
          </a:prstGeom>
          <a:noFill/>
        </p:spPr>
        <p:txBody>
          <a:bodyPr wrap="square" rtlCol="0">
            <a:spAutoFit/>
          </a:bodyPr>
          <a:lstStyle/>
          <a:p>
            <a:r>
              <a:rPr lang="it-IT" sz="1600" b="1" dirty="0">
                <a:latin typeface="Arial" pitchFamily="34" charset="0"/>
                <a:cs typeface="Arial" pitchFamily="34" charset="0"/>
              </a:rPr>
              <a:t>La pressione pubblica si è risolta in provvedimenti legislativi e alcuni paesi infatti hanno adottato specifiche norme che regolano l’esercizio </a:t>
            </a:r>
            <a:r>
              <a:rPr lang="it-IT" sz="1600" b="1" dirty="0">
                <a:solidFill>
                  <a:schemeClr val="accent2">
                    <a:lumMod val="60000"/>
                    <a:lumOff val="40000"/>
                  </a:schemeClr>
                </a:solidFill>
                <a:effectLst>
                  <a:outerShdw blurRad="38100" dist="38100" dir="2700000" algn="tl">
                    <a:srgbClr val="000000">
                      <a:alpha val="43137"/>
                    </a:srgbClr>
                  </a:outerShdw>
                </a:effectLst>
                <a:latin typeface="Arial" pitchFamily="34" charset="0"/>
                <a:cs typeface="Arial" pitchFamily="34" charset="0"/>
              </a:rPr>
              <a:t>dell’agricoltura biologica e dell’agricoltura integrata</a:t>
            </a:r>
            <a:r>
              <a:rPr lang="it-IT" sz="1600" b="1" dirty="0">
                <a:latin typeface="Arial" pitchFamily="34" charset="0"/>
                <a:cs typeface="Arial" pitchFamily="34" charset="0"/>
              </a:rPr>
              <a:t>. Una serie di caratteri è comune a tutte le forme di agricoltura alternativa e riguarda tanto la struttura aziendale quanto le tecniche colturali. </a:t>
            </a:r>
            <a:r>
              <a:rPr lang="it-IT" sz="1600" b="1" dirty="0">
                <a:solidFill>
                  <a:schemeClr val="accent2">
                    <a:lumMod val="60000"/>
                    <a:lumOff val="40000"/>
                  </a:schemeClr>
                </a:solidFill>
                <a:effectLst>
                  <a:outerShdw blurRad="38100" dist="38100" dir="2700000" algn="tl">
                    <a:srgbClr val="000000">
                      <a:alpha val="43137"/>
                    </a:srgbClr>
                  </a:outerShdw>
                </a:effectLst>
                <a:latin typeface="Arial" pitchFamily="34" charset="0"/>
                <a:cs typeface="Arial" pitchFamily="34" charset="0"/>
              </a:rPr>
              <a:t>Generalmente sussiste il divieto di fare uso di mezzi chimici di sintesi come concimi e pesticidi sulla cui applicazione si basa invece l’agricoltura convenzionale</a:t>
            </a:r>
            <a:r>
              <a:rPr lang="it-IT" sz="1600" b="1" dirty="0">
                <a:latin typeface="Arial" pitchFamily="34" charset="0"/>
                <a:cs typeface="Arial" pitchFamily="34" charset="0"/>
              </a:rPr>
              <a:t>. </a:t>
            </a:r>
          </a:p>
        </p:txBody>
      </p:sp>
      <p:pic>
        <p:nvPicPr>
          <p:cNvPr id="10" name="Immagine 9" descr="43434.jpg"/>
          <p:cNvPicPr>
            <a:picLocks noChangeAspect="1"/>
          </p:cNvPicPr>
          <p:nvPr/>
        </p:nvPicPr>
        <p:blipFill>
          <a:blip r:embed="rId3" cstate="print"/>
          <a:stretch>
            <a:fillRect/>
          </a:stretch>
        </p:blipFill>
        <p:spPr>
          <a:xfrm>
            <a:off x="403861" y="2513720"/>
            <a:ext cx="4985824" cy="2961379"/>
          </a:xfrm>
          <a:prstGeom prst="rect">
            <a:avLst/>
          </a:prstGeom>
        </p:spPr>
      </p:pic>
    </p:spTree>
    <p:extLst>
      <p:ext uri="{BB962C8B-B14F-4D97-AF65-F5344CB8AC3E}">
        <p14:creationId xmlns:p14="http://schemas.microsoft.com/office/powerpoint/2010/main" val="1892064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023DA02C-EF11-38B7-2CCA-CC60E39F5ACC}"/>
              </a:ext>
            </a:extLst>
          </p:cNvPr>
          <p:cNvPicPr>
            <a:picLocks noChangeAspect="1"/>
          </p:cNvPicPr>
          <p:nvPr/>
        </p:nvPicPr>
        <p:blipFill>
          <a:blip r:embed="rId3" cstate="print"/>
          <a:stretch>
            <a:fillRect/>
          </a:stretch>
        </p:blipFill>
        <p:spPr>
          <a:xfrm>
            <a:off x="5102445" y="474867"/>
            <a:ext cx="2051589" cy="119705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 name="CasellaDiTesto 1">
            <a:extLst>
              <a:ext uri="{FF2B5EF4-FFF2-40B4-BE49-F238E27FC236}">
                <a16:creationId xmlns:a16="http://schemas.microsoft.com/office/drawing/2014/main" id="{14EA0102-A65B-6993-E419-57AE9A19AAB2}"/>
              </a:ext>
            </a:extLst>
          </p:cNvPr>
          <p:cNvSpPr txBox="1"/>
          <p:nvPr/>
        </p:nvSpPr>
        <p:spPr>
          <a:xfrm>
            <a:off x="352544" y="1860215"/>
            <a:ext cx="11486911" cy="1323439"/>
          </a:xfrm>
          <a:prstGeom prst="rect">
            <a:avLst/>
          </a:prstGeom>
          <a:noFill/>
        </p:spPr>
        <p:txBody>
          <a:bodyPr wrap="square" rtlCol="0">
            <a:spAutoFit/>
          </a:bodyPr>
          <a:lstStyle/>
          <a:p>
            <a:r>
              <a:rPr lang="it-IT" sz="2000" b="1" dirty="0">
                <a:latin typeface="Arial" pitchFamily="34" charset="0"/>
                <a:cs typeface="Arial" pitchFamily="34" charset="0"/>
              </a:rPr>
              <a:t>È stato questo tipo di analisi e di riflessioni che ha condotto alla nascita </a:t>
            </a:r>
            <a:r>
              <a:rPr lang="it-IT" sz="2000" b="1" dirty="0">
                <a:solidFill>
                  <a:srgbClr val="FFFF00"/>
                </a:solidFill>
                <a:effectLst>
                  <a:outerShdw blurRad="38100" dist="38100" dir="2700000" algn="tl">
                    <a:srgbClr val="000000">
                      <a:alpha val="43137"/>
                    </a:srgbClr>
                  </a:outerShdw>
                </a:effectLst>
                <a:latin typeface="Arial" pitchFamily="34" charset="0"/>
                <a:cs typeface="Arial" pitchFamily="34" charset="0"/>
              </a:rPr>
              <a:t>del </a:t>
            </a:r>
            <a:r>
              <a:rPr lang="it-IT" sz="2000" b="1" dirty="0" err="1">
                <a:solidFill>
                  <a:srgbClr val="FFFF00"/>
                </a:solidFill>
                <a:effectLst>
                  <a:outerShdw blurRad="38100" dist="38100" dir="2700000" algn="tl">
                    <a:srgbClr val="000000">
                      <a:alpha val="43137"/>
                    </a:srgbClr>
                  </a:outerShdw>
                </a:effectLst>
                <a:latin typeface="Arial" pitchFamily="34" charset="0"/>
                <a:cs typeface="Arial" pitchFamily="34" charset="0"/>
              </a:rPr>
              <a:t>Biodistretto</a:t>
            </a:r>
            <a:r>
              <a:rPr lang="it-IT" sz="2000" b="1" dirty="0">
                <a:solidFill>
                  <a:srgbClr val="FFFF00"/>
                </a:solidFill>
                <a:effectLst>
                  <a:outerShdw blurRad="38100" dist="38100" dir="2700000" algn="tl">
                    <a:srgbClr val="000000">
                      <a:alpha val="43137"/>
                    </a:srgbClr>
                  </a:outerShdw>
                </a:effectLst>
                <a:latin typeface="Arial" pitchFamily="34" charset="0"/>
                <a:cs typeface="Arial" pitchFamily="34" charset="0"/>
              </a:rPr>
              <a:t> Lago di Bolsena</a:t>
            </a:r>
            <a:r>
              <a:rPr lang="it-IT" sz="2000" b="1" dirty="0">
                <a:solidFill>
                  <a:srgbClr val="92D050"/>
                </a:solidFill>
                <a:effectLst>
                  <a:outerShdw blurRad="38100" dist="38100" dir="2700000" algn="tl">
                    <a:srgbClr val="000000">
                      <a:alpha val="43137"/>
                    </a:srgbClr>
                  </a:outerShdw>
                </a:effectLst>
                <a:latin typeface="Arial" pitchFamily="34" charset="0"/>
                <a:cs typeface="Arial" pitchFamily="34" charset="0"/>
              </a:rPr>
              <a:t> </a:t>
            </a:r>
            <a:r>
              <a:rPr lang="it-IT" sz="2000" b="1" dirty="0">
                <a:latin typeface="Arial" pitchFamily="34" charset="0"/>
                <a:cs typeface="Arial" pitchFamily="34" charset="0"/>
              </a:rPr>
              <a:t>che si prefigge di </a:t>
            </a:r>
            <a:r>
              <a:rPr lang="it-IT" sz="2000" b="1" dirty="0">
                <a:solidFill>
                  <a:srgbClr val="FFFF00"/>
                </a:solidFill>
                <a:effectLst>
                  <a:outerShdw blurRad="38100" dist="38100" dir="2700000" algn="tl">
                    <a:srgbClr val="000000">
                      <a:alpha val="43137"/>
                    </a:srgbClr>
                  </a:outerShdw>
                </a:effectLst>
                <a:latin typeface="Arial" pitchFamily="34" charset="0"/>
                <a:cs typeface="Arial" pitchFamily="34" charset="0"/>
              </a:rPr>
              <a:t>aumentare in modo significativo la percentuale della conduzione in biologico degli agro ecosistemi presenti nel comprensorio</a:t>
            </a:r>
            <a:r>
              <a:rPr lang="it-IT" sz="2000" b="1" dirty="0">
                <a:latin typeface="Arial" pitchFamily="34" charset="0"/>
                <a:cs typeface="Arial" pitchFamily="34" charset="0"/>
              </a:rPr>
              <a:t>, amplificandone quindi i contenuti in biodiversità. </a:t>
            </a:r>
          </a:p>
        </p:txBody>
      </p:sp>
      <p:pic>
        <p:nvPicPr>
          <p:cNvPr id="154626" name="Picture 2" descr="https://www.bolsenalagodeuropa.net/wp-content/uploads/2020/01/Bisenzio.jpg"/>
          <p:cNvPicPr>
            <a:picLocks noChangeAspect="1" noChangeArrowheads="1"/>
          </p:cNvPicPr>
          <p:nvPr/>
        </p:nvPicPr>
        <p:blipFill>
          <a:blip r:embed="rId4" cstate="print"/>
          <a:srcRect/>
          <a:stretch>
            <a:fillRect/>
          </a:stretch>
        </p:blipFill>
        <p:spPr bwMode="auto">
          <a:xfrm>
            <a:off x="461289" y="3343936"/>
            <a:ext cx="5125916" cy="2897258"/>
          </a:xfrm>
          <a:prstGeom prst="rect">
            <a:avLst/>
          </a:prstGeom>
          <a:noFill/>
        </p:spPr>
      </p:pic>
      <p:sp>
        <p:nvSpPr>
          <p:cNvPr id="5" name="CasellaDiTesto 4"/>
          <p:cNvSpPr txBox="1"/>
          <p:nvPr/>
        </p:nvSpPr>
        <p:spPr>
          <a:xfrm>
            <a:off x="5688419" y="3098590"/>
            <a:ext cx="6151036" cy="3170099"/>
          </a:xfrm>
          <a:prstGeom prst="rect">
            <a:avLst/>
          </a:prstGeom>
          <a:noFill/>
        </p:spPr>
        <p:txBody>
          <a:bodyPr wrap="square" rtlCol="0">
            <a:spAutoFit/>
          </a:bodyPr>
          <a:lstStyle/>
          <a:p>
            <a:r>
              <a:rPr lang="it-IT" sz="2000" b="1" dirty="0">
                <a:latin typeface="Arial" pitchFamily="34" charset="0"/>
                <a:cs typeface="Arial" pitchFamily="34" charset="0"/>
              </a:rPr>
              <a:t>Le principali colture presenti nel </a:t>
            </a:r>
            <a:r>
              <a:rPr lang="it-IT" sz="2000" b="1" dirty="0" err="1">
                <a:latin typeface="Arial" pitchFamily="34" charset="0"/>
                <a:cs typeface="Arial" pitchFamily="34" charset="0"/>
              </a:rPr>
              <a:t>Biodistretto</a:t>
            </a:r>
            <a:r>
              <a:rPr lang="it-IT" sz="2000" b="1" dirty="0">
                <a:latin typeface="Arial" pitchFamily="34" charset="0"/>
                <a:cs typeface="Arial" pitchFamily="34" charset="0"/>
              </a:rPr>
              <a:t>, caratterizzanti gli agro ecosistemi presenti, sono rappresentate da </a:t>
            </a:r>
            <a:r>
              <a:rPr lang="it-IT" sz="2000" b="1" dirty="0">
                <a:solidFill>
                  <a:srgbClr val="92D050"/>
                </a:solidFill>
                <a:effectLst>
                  <a:outerShdw blurRad="38100" dist="38100" dir="2700000" algn="tl">
                    <a:srgbClr val="000000">
                      <a:alpha val="43137"/>
                    </a:srgbClr>
                  </a:outerShdw>
                </a:effectLst>
                <a:latin typeface="Arial" pitchFamily="34" charset="0"/>
                <a:cs typeface="Arial" pitchFamily="34" charset="0"/>
              </a:rPr>
              <a:t>oliveti, vigneti, seminativi, patate, orticole, frutteti e</a:t>
            </a:r>
            <a:r>
              <a:rPr lang="it-IT" sz="2000" b="1" dirty="0">
                <a:solidFill>
                  <a:srgbClr val="92D050"/>
                </a:solidFill>
                <a:latin typeface="Arial" pitchFamily="34" charset="0"/>
                <a:cs typeface="Arial" pitchFamily="34" charset="0"/>
              </a:rPr>
              <a:t>, </a:t>
            </a:r>
            <a:r>
              <a:rPr lang="it-IT" sz="2000" b="1" dirty="0">
                <a:latin typeface="Arial" pitchFamily="34" charset="0"/>
                <a:cs typeface="Arial" pitchFamily="34" charset="0"/>
              </a:rPr>
              <a:t>più recentemente, </a:t>
            </a:r>
            <a:r>
              <a:rPr lang="it-IT" sz="2000" b="1" dirty="0">
                <a:solidFill>
                  <a:srgbClr val="92D050"/>
                </a:solidFill>
                <a:effectLst>
                  <a:outerShdw blurRad="38100" dist="38100" dir="2700000" algn="tl">
                    <a:srgbClr val="000000">
                      <a:alpha val="43137"/>
                    </a:srgbClr>
                  </a:outerShdw>
                </a:effectLst>
                <a:latin typeface="Arial" pitchFamily="34" charset="0"/>
                <a:cs typeface="Arial" pitchFamily="34" charset="0"/>
              </a:rPr>
              <a:t>noccioleti</a:t>
            </a:r>
            <a:r>
              <a:rPr lang="it-IT" sz="2000" b="1" dirty="0">
                <a:latin typeface="Arial" pitchFamily="34" charset="0"/>
                <a:cs typeface="Arial" pitchFamily="34" charset="0"/>
              </a:rPr>
              <a:t>.</a:t>
            </a:r>
            <a:r>
              <a:rPr lang="it-IT" sz="2000" dirty="0"/>
              <a:t>  Quest’ultima coltivazione necessita di abbondante irrigazione, concimazione e uso di fitofarmaci. La sua ulteriore diffusione nel comprensorio lacustre contribuirebbe a peggiorare in modo significativo la qualità ambientale delle acque del lago, facendone aumentare l’eutrofizzazione.</a:t>
            </a:r>
          </a:p>
        </p:txBody>
      </p:sp>
    </p:spTree>
    <p:extLst>
      <p:ext uri="{BB962C8B-B14F-4D97-AF65-F5344CB8AC3E}">
        <p14:creationId xmlns:p14="http://schemas.microsoft.com/office/powerpoint/2010/main" val="28472851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509953" y="522533"/>
            <a:ext cx="11166231" cy="523220"/>
          </a:xfrm>
          <a:prstGeom prst="rect">
            <a:avLst/>
          </a:prstGeom>
          <a:noFill/>
          <a:ln w="76200">
            <a:solidFill>
              <a:srgbClr val="92D050"/>
            </a:solidFill>
          </a:ln>
        </p:spPr>
        <p:txBody>
          <a:bodyPr wrap="square">
            <a:spAutoFit/>
          </a:bodyPr>
          <a:lstStyle/>
          <a:p>
            <a:pPr algn="ctr"/>
            <a:r>
              <a:rPr lang="it-IT" sz="2800" b="1" i="1" dirty="0" err="1">
                <a:solidFill>
                  <a:srgbClr val="FFFF00"/>
                </a:solidFill>
                <a:effectLst>
                  <a:outerShdw blurRad="38100" dist="38100" dir="2700000" algn="tl">
                    <a:srgbClr val="000000">
                      <a:alpha val="43137"/>
                    </a:srgbClr>
                  </a:outerShdw>
                </a:effectLst>
                <a:latin typeface="Arial" pitchFamily="34" charset="0"/>
                <a:cs typeface="Arial" pitchFamily="34" charset="0"/>
              </a:rPr>
              <a:t>Agroecosistemi</a:t>
            </a:r>
            <a:r>
              <a:rPr lang="it-IT" sz="2800" b="1" i="1" dirty="0">
                <a:solidFill>
                  <a:srgbClr val="FFFF00"/>
                </a:solidFill>
                <a:effectLst>
                  <a:outerShdw blurRad="38100" dist="38100" dir="2700000" algn="tl">
                    <a:srgbClr val="000000">
                      <a:alpha val="43137"/>
                    </a:srgbClr>
                  </a:outerShdw>
                </a:effectLst>
                <a:latin typeface="Arial" pitchFamily="34" charset="0"/>
                <a:cs typeface="Arial" pitchFamily="34" charset="0"/>
              </a:rPr>
              <a:t>: elementi che favoriscono la biodiversità</a:t>
            </a:r>
          </a:p>
        </p:txBody>
      </p:sp>
      <p:sp>
        <p:nvSpPr>
          <p:cNvPr id="7" name="Rettangolo 6"/>
          <p:cNvSpPr/>
          <p:nvPr/>
        </p:nvSpPr>
        <p:spPr>
          <a:xfrm>
            <a:off x="674076" y="1224281"/>
            <a:ext cx="11046070" cy="400110"/>
          </a:xfrm>
          <a:prstGeom prst="rect">
            <a:avLst/>
          </a:prstGeom>
        </p:spPr>
        <p:txBody>
          <a:bodyPr wrap="square">
            <a:spAutoFit/>
          </a:bodyPr>
          <a:lstStyle/>
          <a:p>
            <a:r>
              <a:rPr lang="it-IT" sz="2000" b="1" u="sng" dirty="0">
                <a:latin typeface="Arial" pitchFamily="34" charset="0"/>
                <a:cs typeface="Arial" pitchFamily="34" charset="0"/>
              </a:rPr>
              <a:t>Conversione dell’agricoltura intensiva ad una agricoltura biologica </a:t>
            </a:r>
            <a:endParaRPr lang="it-IT" sz="2000" u="sng" dirty="0">
              <a:latin typeface="Arial" pitchFamily="34" charset="0"/>
              <a:cs typeface="Arial" pitchFamily="34" charset="0"/>
            </a:endParaRPr>
          </a:p>
        </p:txBody>
      </p:sp>
      <p:sp>
        <p:nvSpPr>
          <p:cNvPr id="11" name="CasellaDiTesto 10"/>
          <p:cNvSpPr txBox="1"/>
          <p:nvPr/>
        </p:nvSpPr>
        <p:spPr>
          <a:xfrm>
            <a:off x="624253" y="1828799"/>
            <a:ext cx="10629901" cy="646331"/>
          </a:xfrm>
          <a:prstGeom prst="rect">
            <a:avLst/>
          </a:prstGeom>
          <a:noFill/>
        </p:spPr>
        <p:txBody>
          <a:bodyPr wrap="square" rtlCol="0">
            <a:spAutoFit/>
          </a:bodyPr>
          <a:lstStyle/>
          <a:p>
            <a:r>
              <a:rPr lang="it-IT" b="1" dirty="0">
                <a:latin typeface="Arial" pitchFamily="34" charset="0"/>
                <a:cs typeface="Arial" pitchFamily="34" charset="0"/>
              </a:rPr>
              <a:t>Oltre a tutti i benefici sulla biodiversità e sulla salute umana, si ritiene opportuno evidenziare i benefici dell’agricoltura biologica nei confronti della conservazione degli impollinatori.</a:t>
            </a:r>
          </a:p>
        </p:txBody>
      </p:sp>
      <p:pic>
        <p:nvPicPr>
          <p:cNvPr id="14" name="Immagine 13" descr="bombo-insetti-impollinatori-fiore-nettare-AdobeStock_218487887.jpeg"/>
          <p:cNvPicPr>
            <a:picLocks noChangeAspect="1"/>
          </p:cNvPicPr>
          <p:nvPr/>
        </p:nvPicPr>
        <p:blipFill>
          <a:blip r:embed="rId3" cstate="print"/>
          <a:stretch>
            <a:fillRect/>
          </a:stretch>
        </p:blipFill>
        <p:spPr>
          <a:xfrm>
            <a:off x="495299" y="2769579"/>
            <a:ext cx="5288571" cy="3525714"/>
          </a:xfrm>
          <a:prstGeom prst="rect">
            <a:avLst/>
          </a:prstGeom>
        </p:spPr>
      </p:pic>
      <p:sp>
        <p:nvSpPr>
          <p:cNvPr id="15" name="CasellaDiTesto 14"/>
          <p:cNvSpPr txBox="1"/>
          <p:nvPr/>
        </p:nvSpPr>
        <p:spPr>
          <a:xfrm>
            <a:off x="6137031" y="2531552"/>
            <a:ext cx="5468816" cy="3970318"/>
          </a:xfrm>
          <a:prstGeom prst="rect">
            <a:avLst/>
          </a:prstGeom>
          <a:noFill/>
        </p:spPr>
        <p:txBody>
          <a:bodyPr wrap="square" rtlCol="0">
            <a:spAutoFit/>
          </a:bodyPr>
          <a:lstStyle/>
          <a:p>
            <a:r>
              <a:rPr lang="it-IT" b="1" dirty="0">
                <a:latin typeface="Arial" pitchFamily="34" charset="0"/>
                <a:cs typeface="Arial" pitchFamily="34" charset="0"/>
              </a:rPr>
              <a:t>Più del 40% delle specie di invertebrati, in particolare api e farfalle, che garantiscono l’impollinazione, rischiano di scomparire a causa dell’utilizzo dei </a:t>
            </a:r>
            <a:r>
              <a:rPr lang="it-IT" b="1" dirty="0">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neonicotinoidi</a:t>
            </a:r>
            <a:r>
              <a:rPr lang="it-IT" b="1" dirty="0">
                <a:latin typeface="Arial" pitchFamily="34" charset="0"/>
                <a:cs typeface="Arial" pitchFamily="34" charset="0"/>
              </a:rPr>
              <a:t>, sostanze utilizzate per difendere le colture dall’attacco di altre specie di insetti. Una volta assunti attraverso il polline, colpiscono il sistema nervoso e causano una perdita di memoria rendendo le api incapaci di procacciarsi il cibo. </a:t>
            </a:r>
          </a:p>
          <a:p>
            <a:r>
              <a:rPr lang="it-IT" b="1" dirty="0">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Le api domestiche e selvatiche sono responsabili di circa il 70% dell’impollinazione di tutte le specie vegetali viventi sul pianeta e garantiscono circa il 35% della produzione globale di cibo.</a:t>
            </a:r>
            <a:endParaRPr lang="it-IT"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92064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509953" y="522533"/>
            <a:ext cx="11166231" cy="523220"/>
          </a:xfrm>
          <a:prstGeom prst="rect">
            <a:avLst/>
          </a:prstGeom>
          <a:noFill/>
          <a:ln w="76200">
            <a:solidFill>
              <a:srgbClr val="92D050"/>
            </a:solidFill>
          </a:ln>
        </p:spPr>
        <p:txBody>
          <a:bodyPr wrap="square">
            <a:spAutoFit/>
          </a:bodyPr>
          <a:lstStyle/>
          <a:p>
            <a:pPr algn="ctr"/>
            <a:r>
              <a:rPr lang="it-IT" sz="2800" b="1" i="1" dirty="0" err="1">
                <a:solidFill>
                  <a:srgbClr val="FFFF00"/>
                </a:solidFill>
                <a:effectLst>
                  <a:outerShdw blurRad="38100" dist="38100" dir="2700000" algn="tl">
                    <a:srgbClr val="000000">
                      <a:alpha val="43137"/>
                    </a:srgbClr>
                  </a:outerShdw>
                </a:effectLst>
                <a:latin typeface="Arial" pitchFamily="34" charset="0"/>
                <a:cs typeface="Arial" pitchFamily="34" charset="0"/>
              </a:rPr>
              <a:t>Agroecosistemi</a:t>
            </a:r>
            <a:r>
              <a:rPr lang="it-IT" sz="2800" b="1" i="1" dirty="0">
                <a:solidFill>
                  <a:srgbClr val="FFFF00"/>
                </a:solidFill>
                <a:effectLst>
                  <a:outerShdw blurRad="38100" dist="38100" dir="2700000" algn="tl">
                    <a:srgbClr val="000000">
                      <a:alpha val="43137"/>
                    </a:srgbClr>
                  </a:outerShdw>
                </a:effectLst>
                <a:latin typeface="Arial" pitchFamily="34" charset="0"/>
                <a:cs typeface="Arial" pitchFamily="34" charset="0"/>
              </a:rPr>
              <a:t>: elementi che favoriscono la biodiversità</a:t>
            </a:r>
          </a:p>
        </p:txBody>
      </p:sp>
      <p:sp>
        <p:nvSpPr>
          <p:cNvPr id="7" name="Rettangolo 6"/>
          <p:cNvSpPr/>
          <p:nvPr/>
        </p:nvSpPr>
        <p:spPr>
          <a:xfrm>
            <a:off x="674076" y="1224281"/>
            <a:ext cx="11046070" cy="400110"/>
          </a:xfrm>
          <a:prstGeom prst="rect">
            <a:avLst/>
          </a:prstGeom>
        </p:spPr>
        <p:txBody>
          <a:bodyPr wrap="square">
            <a:spAutoFit/>
          </a:bodyPr>
          <a:lstStyle/>
          <a:p>
            <a:r>
              <a:rPr lang="it-IT" sz="2000" b="1" u="sng" dirty="0">
                <a:latin typeface="Arial" pitchFamily="34" charset="0"/>
                <a:cs typeface="Arial" pitchFamily="34" charset="0"/>
              </a:rPr>
              <a:t>Presenza di siepi, filari e boschetti, alberi </a:t>
            </a:r>
            <a:r>
              <a:rPr lang="it-IT" sz="2000" b="1" u="sng" dirty="0" err="1">
                <a:latin typeface="Arial" pitchFamily="34" charset="0"/>
                <a:cs typeface="Arial" pitchFamily="34" charset="0"/>
              </a:rPr>
              <a:t>camporili</a:t>
            </a:r>
            <a:r>
              <a:rPr lang="it-IT" sz="2000" b="1" u="sng" dirty="0">
                <a:latin typeface="Arial" pitchFamily="34" charset="0"/>
                <a:cs typeface="Arial" pitchFamily="34" charset="0"/>
              </a:rPr>
              <a:t> </a:t>
            </a:r>
          </a:p>
        </p:txBody>
      </p:sp>
      <p:sp>
        <p:nvSpPr>
          <p:cNvPr id="11" name="CasellaDiTesto 10"/>
          <p:cNvSpPr txBox="1"/>
          <p:nvPr/>
        </p:nvSpPr>
        <p:spPr>
          <a:xfrm>
            <a:off x="633045" y="1696914"/>
            <a:ext cx="10990386" cy="1200329"/>
          </a:xfrm>
          <a:prstGeom prst="rect">
            <a:avLst/>
          </a:prstGeom>
          <a:noFill/>
        </p:spPr>
        <p:txBody>
          <a:bodyPr wrap="square" rtlCol="0">
            <a:spAutoFit/>
          </a:bodyPr>
          <a:lstStyle/>
          <a:p>
            <a:r>
              <a:rPr lang="it-IT" b="1" dirty="0">
                <a:latin typeface="Arial" pitchFamily="34" charset="0"/>
                <a:cs typeface="Arial" pitchFamily="34" charset="0"/>
              </a:rPr>
              <a:t>Da un punto di vista biologico è innegabile il contributo delle siepi per l’arricchimento faunistico del territorio agricolo, soprattutto se utilizzato a seminativi. La presenza delle siepi tra i campi coltivati costituisce una rete di corridoi ecologici biologicamente ricchi che consentono alle specie animali di attraversare le aree agricole ad agricoltura intensiva.</a:t>
            </a:r>
          </a:p>
        </p:txBody>
      </p:sp>
      <p:pic>
        <p:nvPicPr>
          <p:cNvPr id="157698" name="Picture 2"/>
          <p:cNvPicPr>
            <a:picLocks noChangeAspect="1" noChangeArrowheads="1"/>
          </p:cNvPicPr>
          <p:nvPr/>
        </p:nvPicPr>
        <p:blipFill>
          <a:blip r:embed="rId3" cstate="print"/>
          <a:srcRect/>
          <a:stretch>
            <a:fillRect/>
          </a:stretch>
        </p:blipFill>
        <p:spPr bwMode="auto">
          <a:xfrm>
            <a:off x="563552" y="4475285"/>
            <a:ext cx="3946901" cy="1835064"/>
          </a:xfrm>
          <a:prstGeom prst="rect">
            <a:avLst/>
          </a:prstGeom>
          <a:noFill/>
          <a:ln w="9525">
            <a:noFill/>
            <a:miter lim="800000"/>
            <a:headEnd/>
            <a:tailEnd/>
          </a:ln>
        </p:spPr>
      </p:pic>
      <p:pic>
        <p:nvPicPr>
          <p:cNvPr id="8" name="Immagine 7" descr="43434.jpg"/>
          <p:cNvPicPr>
            <a:picLocks noChangeAspect="1"/>
          </p:cNvPicPr>
          <p:nvPr/>
        </p:nvPicPr>
        <p:blipFill>
          <a:blip r:embed="rId4" cstate="print"/>
          <a:stretch>
            <a:fillRect/>
          </a:stretch>
        </p:blipFill>
        <p:spPr>
          <a:xfrm>
            <a:off x="4684851" y="4466492"/>
            <a:ext cx="7132011" cy="1843857"/>
          </a:xfrm>
          <a:prstGeom prst="rect">
            <a:avLst/>
          </a:prstGeom>
        </p:spPr>
      </p:pic>
      <p:sp>
        <p:nvSpPr>
          <p:cNvPr id="9" name="CasellaDiTesto 8"/>
          <p:cNvSpPr txBox="1"/>
          <p:nvPr/>
        </p:nvSpPr>
        <p:spPr>
          <a:xfrm>
            <a:off x="536330" y="3024554"/>
            <a:ext cx="11122269" cy="923330"/>
          </a:xfrm>
          <a:prstGeom prst="rect">
            <a:avLst/>
          </a:prstGeom>
          <a:noFill/>
        </p:spPr>
        <p:txBody>
          <a:bodyPr wrap="square" rtlCol="0">
            <a:spAutoFit/>
          </a:bodyPr>
          <a:lstStyle/>
          <a:p>
            <a:pPr algn="ctr"/>
            <a:r>
              <a:rPr lang="it-IT" b="1" dirty="0">
                <a:latin typeface="Arial" pitchFamily="34" charset="0"/>
                <a:cs typeface="Arial" pitchFamily="34" charset="0"/>
              </a:rPr>
              <a:t>Le siepi e gli alberi </a:t>
            </a:r>
            <a:r>
              <a:rPr lang="it-IT" b="1" dirty="0" err="1">
                <a:latin typeface="Arial" pitchFamily="34" charset="0"/>
                <a:cs typeface="Arial" pitchFamily="34" charset="0"/>
              </a:rPr>
              <a:t>camporili</a:t>
            </a:r>
            <a:r>
              <a:rPr lang="it-IT" b="1" dirty="0">
                <a:latin typeface="Arial" pitchFamily="34" charset="0"/>
                <a:cs typeface="Arial" pitchFamily="34" charset="0"/>
              </a:rPr>
              <a:t> sono elementi essenziali per garantire la possibilità di nidificazione a diverse specie di Uccelli tra cui l’Averla piccola (</a:t>
            </a:r>
            <a:r>
              <a:rPr lang="it-IT" b="1" i="1" dirty="0" err="1">
                <a:latin typeface="Arial" pitchFamily="34" charset="0"/>
                <a:cs typeface="Arial" pitchFamily="34" charset="0"/>
              </a:rPr>
              <a:t>Lanius</a:t>
            </a:r>
            <a:r>
              <a:rPr lang="it-IT" b="1" i="1" dirty="0">
                <a:latin typeface="Arial" pitchFamily="34" charset="0"/>
                <a:cs typeface="Arial" pitchFamily="34" charset="0"/>
              </a:rPr>
              <a:t> </a:t>
            </a:r>
            <a:r>
              <a:rPr lang="it-IT" b="1" i="1" dirty="0" err="1">
                <a:latin typeface="Arial" pitchFamily="34" charset="0"/>
                <a:cs typeface="Arial" pitchFamily="34" charset="0"/>
              </a:rPr>
              <a:t>collurio</a:t>
            </a:r>
            <a:r>
              <a:rPr lang="it-IT" b="1" dirty="0">
                <a:latin typeface="Arial" pitchFamily="34" charset="0"/>
                <a:cs typeface="Arial" pitchFamily="34" charset="0"/>
              </a:rPr>
              <a:t>), l’Ortolano (</a:t>
            </a:r>
            <a:r>
              <a:rPr lang="it-IT" b="1" i="1" dirty="0" err="1">
                <a:latin typeface="Arial" pitchFamily="34" charset="0"/>
                <a:cs typeface="Arial" pitchFamily="34" charset="0"/>
              </a:rPr>
              <a:t>Emberiza</a:t>
            </a:r>
            <a:r>
              <a:rPr lang="it-IT" b="1" i="1" dirty="0">
                <a:latin typeface="Arial" pitchFamily="34" charset="0"/>
                <a:cs typeface="Arial" pitchFamily="34" charset="0"/>
              </a:rPr>
              <a:t> </a:t>
            </a:r>
            <a:r>
              <a:rPr lang="it-IT" b="1" i="1" dirty="0" err="1">
                <a:latin typeface="Arial" pitchFamily="34" charset="0"/>
                <a:cs typeface="Arial" pitchFamily="34" charset="0"/>
              </a:rPr>
              <a:t>hotulana</a:t>
            </a:r>
            <a:r>
              <a:rPr lang="it-IT" b="1" dirty="0">
                <a:latin typeface="Arial" pitchFamily="34" charset="0"/>
                <a:cs typeface="Arial" pitchFamily="34" charset="0"/>
              </a:rPr>
              <a:t>), il Succiacapre (</a:t>
            </a:r>
            <a:r>
              <a:rPr lang="it-IT" b="1" i="1" dirty="0" err="1">
                <a:latin typeface="Arial" pitchFamily="34" charset="0"/>
                <a:cs typeface="Arial" pitchFamily="34" charset="0"/>
              </a:rPr>
              <a:t>Caprimulgus</a:t>
            </a:r>
            <a:r>
              <a:rPr lang="it-IT" b="1" i="1" dirty="0">
                <a:latin typeface="Arial" pitchFamily="34" charset="0"/>
                <a:cs typeface="Arial" pitchFamily="34" charset="0"/>
              </a:rPr>
              <a:t> </a:t>
            </a:r>
            <a:r>
              <a:rPr lang="it-IT" b="1" i="1" dirty="0" err="1">
                <a:latin typeface="Arial" pitchFamily="34" charset="0"/>
                <a:cs typeface="Arial" pitchFamily="34" charset="0"/>
              </a:rPr>
              <a:t>europaeus</a:t>
            </a:r>
            <a:r>
              <a:rPr lang="it-IT" b="1" dirty="0">
                <a:latin typeface="Arial" pitchFamily="34" charset="0"/>
                <a:cs typeface="Arial" pitchFamily="34" charset="0"/>
              </a:rPr>
              <a:t>).</a:t>
            </a:r>
          </a:p>
        </p:txBody>
      </p:sp>
    </p:spTree>
    <p:extLst>
      <p:ext uri="{BB962C8B-B14F-4D97-AF65-F5344CB8AC3E}">
        <p14:creationId xmlns:p14="http://schemas.microsoft.com/office/powerpoint/2010/main" val="1892064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509953" y="522533"/>
            <a:ext cx="11166231" cy="523220"/>
          </a:xfrm>
          <a:prstGeom prst="rect">
            <a:avLst/>
          </a:prstGeom>
          <a:noFill/>
          <a:ln w="76200">
            <a:solidFill>
              <a:srgbClr val="92D050"/>
            </a:solidFill>
          </a:ln>
        </p:spPr>
        <p:txBody>
          <a:bodyPr wrap="square">
            <a:spAutoFit/>
          </a:bodyPr>
          <a:lstStyle/>
          <a:p>
            <a:pPr algn="ctr"/>
            <a:r>
              <a:rPr lang="it-IT" sz="2800" b="1" i="1" dirty="0" err="1">
                <a:solidFill>
                  <a:srgbClr val="FFFF00"/>
                </a:solidFill>
                <a:effectLst>
                  <a:outerShdw blurRad="38100" dist="38100" dir="2700000" algn="tl">
                    <a:srgbClr val="000000">
                      <a:alpha val="43137"/>
                    </a:srgbClr>
                  </a:outerShdw>
                </a:effectLst>
                <a:latin typeface="Arial" pitchFamily="34" charset="0"/>
                <a:cs typeface="Arial" pitchFamily="34" charset="0"/>
              </a:rPr>
              <a:t>Agroecosistemi</a:t>
            </a:r>
            <a:r>
              <a:rPr lang="it-IT" sz="2800" b="1" i="1" dirty="0">
                <a:solidFill>
                  <a:srgbClr val="FFFF00"/>
                </a:solidFill>
                <a:effectLst>
                  <a:outerShdw blurRad="38100" dist="38100" dir="2700000" algn="tl">
                    <a:srgbClr val="000000">
                      <a:alpha val="43137"/>
                    </a:srgbClr>
                  </a:outerShdw>
                </a:effectLst>
                <a:latin typeface="Arial" pitchFamily="34" charset="0"/>
                <a:cs typeface="Arial" pitchFamily="34" charset="0"/>
              </a:rPr>
              <a:t>: elementi che favoriscono la biodiversità</a:t>
            </a:r>
          </a:p>
        </p:txBody>
      </p:sp>
      <p:sp>
        <p:nvSpPr>
          <p:cNvPr id="7" name="Rettangolo 6"/>
          <p:cNvSpPr/>
          <p:nvPr/>
        </p:nvSpPr>
        <p:spPr>
          <a:xfrm>
            <a:off x="674076" y="1224281"/>
            <a:ext cx="11046070" cy="400110"/>
          </a:xfrm>
          <a:prstGeom prst="rect">
            <a:avLst/>
          </a:prstGeom>
        </p:spPr>
        <p:txBody>
          <a:bodyPr wrap="square">
            <a:spAutoFit/>
          </a:bodyPr>
          <a:lstStyle/>
          <a:p>
            <a:r>
              <a:rPr lang="it-IT" sz="2000" b="1" u="sng" dirty="0">
                <a:latin typeface="Arial" pitchFamily="34" charset="0"/>
                <a:cs typeface="Arial" pitchFamily="34" charset="0"/>
              </a:rPr>
              <a:t>Presenza di </a:t>
            </a:r>
            <a:r>
              <a:rPr lang="it-IT" sz="2000" b="1" u="sng" dirty="0" err="1">
                <a:latin typeface="Arial" pitchFamily="34" charset="0"/>
                <a:cs typeface="Arial" pitchFamily="34" charset="0"/>
              </a:rPr>
              <a:t>trosce</a:t>
            </a:r>
            <a:r>
              <a:rPr lang="it-IT" sz="2000" b="1" u="sng" dirty="0">
                <a:latin typeface="Arial" pitchFamily="34" charset="0"/>
                <a:cs typeface="Arial" pitchFamily="34" charset="0"/>
              </a:rPr>
              <a:t> e fontanili  </a:t>
            </a:r>
          </a:p>
        </p:txBody>
      </p:sp>
      <p:sp>
        <p:nvSpPr>
          <p:cNvPr id="11" name="CasellaDiTesto 10"/>
          <p:cNvSpPr txBox="1"/>
          <p:nvPr/>
        </p:nvSpPr>
        <p:spPr>
          <a:xfrm>
            <a:off x="633045" y="1696914"/>
            <a:ext cx="10990386" cy="1477328"/>
          </a:xfrm>
          <a:prstGeom prst="rect">
            <a:avLst/>
          </a:prstGeom>
          <a:noFill/>
        </p:spPr>
        <p:txBody>
          <a:bodyPr wrap="square" rtlCol="0">
            <a:spAutoFit/>
          </a:bodyPr>
          <a:lstStyle/>
          <a:p>
            <a:r>
              <a:rPr lang="it-IT" b="1" dirty="0">
                <a:latin typeface="Arial" pitchFamily="34" charset="0"/>
                <a:cs typeface="Arial" pitchFamily="34" charset="0"/>
              </a:rPr>
              <a:t>Oltre alla funzione principale per l’abbeverata del bestiame domestico, questi elementi, se correttamente gestiti e manutenuti, costituiscono un habitat riproduttivo e trofico per diverse specie di Anfibi che si ritrovano anche in agro-ecosistemi di tipo estensivo, tra cui </a:t>
            </a:r>
            <a:r>
              <a:rPr lang="it-IT" b="1" dirty="0">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la</a:t>
            </a:r>
            <a:r>
              <a:rPr lang="it-IT" b="1" dirty="0">
                <a:effectLst>
                  <a:outerShdw blurRad="38100" dist="38100" dir="2700000" algn="tl">
                    <a:srgbClr val="000000">
                      <a:alpha val="43137"/>
                    </a:srgbClr>
                  </a:outerShdw>
                </a:effectLst>
                <a:latin typeface="Arial" pitchFamily="34" charset="0"/>
                <a:cs typeface="Arial" pitchFamily="34" charset="0"/>
              </a:rPr>
              <a:t> </a:t>
            </a:r>
            <a:r>
              <a:rPr lang="it-IT" b="1" dirty="0">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Salamandrina dagli occhiali </a:t>
            </a:r>
            <a:r>
              <a:rPr lang="it-IT" b="1" dirty="0">
                <a:latin typeface="Arial" pitchFamily="34" charset="0"/>
                <a:cs typeface="Arial" pitchFamily="34" charset="0"/>
              </a:rPr>
              <a:t>(</a:t>
            </a:r>
            <a:r>
              <a:rPr lang="it-IT" b="1" i="1" dirty="0">
                <a:latin typeface="Arial" pitchFamily="34" charset="0"/>
                <a:cs typeface="Arial" pitchFamily="34" charset="0"/>
              </a:rPr>
              <a:t>Salamandrina </a:t>
            </a:r>
            <a:r>
              <a:rPr lang="it-IT" b="1" i="1" dirty="0" err="1">
                <a:latin typeface="Arial" pitchFamily="34" charset="0"/>
                <a:cs typeface="Arial" pitchFamily="34" charset="0"/>
              </a:rPr>
              <a:t>perspicillata</a:t>
            </a:r>
            <a:r>
              <a:rPr lang="it-IT" b="1" i="1" dirty="0">
                <a:latin typeface="Arial" pitchFamily="34" charset="0"/>
                <a:cs typeface="Arial" pitchFamily="34" charset="0"/>
              </a:rPr>
              <a:t>), </a:t>
            </a:r>
            <a:r>
              <a:rPr lang="it-IT" b="1" i="1" dirty="0">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il Tritone crestato </a:t>
            </a:r>
            <a:r>
              <a:rPr lang="it-IT" b="1" i="1" dirty="0">
                <a:latin typeface="Arial" pitchFamily="34" charset="0"/>
                <a:cs typeface="Arial" pitchFamily="34" charset="0"/>
              </a:rPr>
              <a:t>(</a:t>
            </a:r>
            <a:r>
              <a:rPr lang="it-IT" b="1" i="1" dirty="0" err="1">
                <a:latin typeface="Arial" pitchFamily="34" charset="0"/>
                <a:cs typeface="Arial" pitchFamily="34" charset="0"/>
              </a:rPr>
              <a:t>Triturus</a:t>
            </a:r>
            <a:r>
              <a:rPr lang="it-IT" b="1" i="1" dirty="0">
                <a:latin typeface="Arial" pitchFamily="34" charset="0"/>
                <a:cs typeface="Arial" pitchFamily="34" charset="0"/>
              </a:rPr>
              <a:t> </a:t>
            </a:r>
            <a:r>
              <a:rPr lang="it-IT" b="1" i="1" dirty="0" err="1">
                <a:latin typeface="Arial" pitchFamily="34" charset="0"/>
                <a:cs typeface="Arial" pitchFamily="34" charset="0"/>
              </a:rPr>
              <a:t>carnifex</a:t>
            </a:r>
            <a:r>
              <a:rPr lang="it-IT" b="1" i="1" dirty="0">
                <a:latin typeface="Arial" pitchFamily="34" charset="0"/>
                <a:cs typeface="Arial" pitchFamily="34" charset="0"/>
              </a:rPr>
              <a:t>), </a:t>
            </a:r>
            <a:r>
              <a:rPr lang="it-IT" b="1" i="1" dirty="0">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il Tritone punteggiato</a:t>
            </a:r>
            <a:r>
              <a:rPr lang="it-IT" b="1" i="1" dirty="0">
                <a:solidFill>
                  <a:schemeClr val="accent1">
                    <a:lumMod val="40000"/>
                    <a:lumOff val="60000"/>
                  </a:schemeClr>
                </a:solidFill>
                <a:latin typeface="Arial" pitchFamily="34" charset="0"/>
                <a:cs typeface="Arial" pitchFamily="34" charset="0"/>
              </a:rPr>
              <a:t> </a:t>
            </a:r>
            <a:r>
              <a:rPr lang="it-IT" b="1" i="1" dirty="0">
                <a:latin typeface="Arial" pitchFamily="34" charset="0"/>
                <a:cs typeface="Arial" pitchFamily="34" charset="0"/>
              </a:rPr>
              <a:t>(</a:t>
            </a:r>
            <a:r>
              <a:rPr lang="it-IT" b="1" i="1" dirty="0" err="1">
                <a:latin typeface="Arial" pitchFamily="34" charset="0"/>
                <a:cs typeface="Arial" pitchFamily="34" charset="0"/>
              </a:rPr>
              <a:t>Lissotriton</a:t>
            </a:r>
            <a:r>
              <a:rPr lang="it-IT" b="1" i="1" dirty="0">
                <a:latin typeface="Arial" pitchFamily="34" charset="0"/>
                <a:cs typeface="Arial" pitchFamily="34" charset="0"/>
              </a:rPr>
              <a:t> </a:t>
            </a:r>
            <a:r>
              <a:rPr lang="it-IT" b="1" i="1" dirty="0" err="1">
                <a:latin typeface="Arial" pitchFamily="34" charset="0"/>
                <a:cs typeface="Arial" pitchFamily="34" charset="0"/>
              </a:rPr>
              <a:t>italicus</a:t>
            </a:r>
            <a:r>
              <a:rPr lang="it-IT" b="1" i="1" dirty="0">
                <a:latin typeface="Arial" pitchFamily="34" charset="0"/>
                <a:cs typeface="Arial" pitchFamily="34" charset="0"/>
              </a:rPr>
              <a:t>), </a:t>
            </a:r>
            <a:r>
              <a:rPr lang="it-IT" b="1" i="1" dirty="0">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il Rospo comune </a:t>
            </a:r>
            <a:r>
              <a:rPr lang="it-IT" b="1" i="1" dirty="0">
                <a:latin typeface="Arial" pitchFamily="34" charset="0"/>
                <a:cs typeface="Arial" pitchFamily="34" charset="0"/>
              </a:rPr>
              <a:t>(Bufo </a:t>
            </a:r>
            <a:r>
              <a:rPr lang="it-IT" b="1" i="1" dirty="0" err="1">
                <a:latin typeface="Arial" pitchFamily="34" charset="0"/>
                <a:cs typeface="Arial" pitchFamily="34" charset="0"/>
              </a:rPr>
              <a:t>bufo</a:t>
            </a:r>
            <a:r>
              <a:rPr lang="it-IT" b="1" i="1" dirty="0">
                <a:latin typeface="Arial" pitchFamily="34" charset="0"/>
                <a:cs typeface="Arial" pitchFamily="34" charset="0"/>
              </a:rPr>
              <a:t>). </a:t>
            </a:r>
            <a:endParaRPr lang="it-IT" b="1" dirty="0">
              <a:latin typeface="Arial" pitchFamily="34" charset="0"/>
              <a:cs typeface="Arial" pitchFamily="34" charset="0"/>
            </a:endParaRPr>
          </a:p>
        </p:txBody>
      </p:sp>
      <p:pic>
        <p:nvPicPr>
          <p:cNvPr id="10" name="Immagine 9" descr="56565656.jpg"/>
          <p:cNvPicPr>
            <a:picLocks noChangeAspect="1"/>
          </p:cNvPicPr>
          <p:nvPr/>
        </p:nvPicPr>
        <p:blipFill>
          <a:blip r:embed="rId3" cstate="print"/>
          <a:stretch>
            <a:fillRect/>
          </a:stretch>
        </p:blipFill>
        <p:spPr>
          <a:xfrm>
            <a:off x="659422" y="3285257"/>
            <a:ext cx="4646735" cy="3068063"/>
          </a:xfrm>
          <a:prstGeom prst="rect">
            <a:avLst/>
          </a:prstGeom>
        </p:spPr>
      </p:pic>
      <p:pic>
        <p:nvPicPr>
          <p:cNvPr id="12" name="Immagine 11" descr="787878.jpg"/>
          <p:cNvPicPr>
            <a:picLocks noChangeAspect="1"/>
          </p:cNvPicPr>
          <p:nvPr/>
        </p:nvPicPr>
        <p:blipFill>
          <a:blip r:embed="rId4" cstate="print"/>
          <a:stretch>
            <a:fillRect/>
          </a:stretch>
        </p:blipFill>
        <p:spPr>
          <a:xfrm>
            <a:off x="5583114" y="3472961"/>
            <a:ext cx="6260124" cy="2472803"/>
          </a:xfrm>
          <a:prstGeom prst="rect">
            <a:avLst/>
          </a:prstGeom>
        </p:spPr>
      </p:pic>
      <p:sp>
        <p:nvSpPr>
          <p:cNvPr id="13" name="CasellaDiTesto 12"/>
          <p:cNvSpPr txBox="1"/>
          <p:nvPr/>
        </p:nvSpPr>
        <p:spPr>
          <a:xfrm>
            <a:off x="6383216" y="6022732"/>
            <a:ext cx="1969477" cy="307777"/>
          </a:xfrm>
          <a:prstGeom prst="rect">
            <a:avLst/>
          </a:prstGeom>
          <a:noFill/>
        </p:spPr>
        <p:txBody>
          <a:bodyPr wrap="square" rtlCol="0">
            <a:spAutoFit/>
          </a:bodyPr>
          <a:lstStyle/>
          <a:p>
            <a:pPr algn="ctr"/>
            <a:r>
              <a:rPr lang="it-IT" sz="1400" b="1" dirty="0">
                <a:latin typeface="Arial" pitchFamily="34" charset="0"/>
                <a:cs typeface="Arial" pitchFamily="34" charset="0"/>
              </a:rPr>
              <a:t>Tritone crestato</a:t>
            </a:r>
          </a:p>
        </p:txBody>
      </p:sp>
      <p:sp>
        <p:nvSpPr>
          <p:cNvPr id="14" name="CasellaDiTesto 13"/>
          <p:cNvSpPr txBox="1"/>
          <p:nvPr/>
        </p:nvSpPr>
        <p:spPr>
          <a:xfrm>
            <a:off x="9144001" y="6040315"/>
            <a:ext cx="2558562" cy="307777"/>
          </a:xfrm>
          <a:prstGeom prst="rect">
            <a:avLst/>
          </a:prstGeom>
          <a:noFill/>
        </p:spPr>
        <p:txBody>
          <a:bodyPr wrap="square" rtlCol="0">
            <a:spAutoFit/>
          </a:bodyPr>
          <a:lstStyle/>
          <a:p>
            <a:r>
              <a:rPr lang="it-IT" sz="1400" b="1" dirty="0" err="1">
                <a:latin typeface="Arial" pitchFamily="34" charset="0"/>
                <a:cs typeface="Arial" pitchFamily="34" charset="0"/>
              </a:rPr>
              <a:t>Salamandrina</a:t>
            </a:r>
            <a:r>
              <a:rPr lang="it-IT" sz="1400" b="1" dirty="0">
                <a:latin typeface="Arial" pitchFamily="34" charset="0"/>
                <a:cs typeface="Arial" pitchFamily="34" charset="0"/>
              </a:rPr>
              <a:t> dagli occhiali</a:t>
            </a:r>
          </a:p>
        </p:txBody>
      </p:sp>
    </p:spTree>
    <p:extLst>
      <p:ext uri="{BB962C8B-B14F-4D97-AF65-F5344CB8AC3E}">
        <p14:creationId xmlns:p14="http://schemas.microsoft.com/office/powerpoint/2010/main" val="1892064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509953" y="522533"/>
            <a:ext cx="11166231" cy="523220"/>
          </a:xfrm>
          <a:prstGeom prst="rect">
            <a:avLst/>
          </a:prstGeom>
          <a:noFill/>
          <a:ln w="76200">
            <a:solidFill>
              <a:srgbClr val="92D050"/>
            </a:solidFill>
          </a:ln>
        </p:spPr>
        <p:txBody>
          <a:bodyPr wrap="square">
            <a:spAutoFit/>
          </a:bodyPr>
          <a:lstStyle/>
          <a:p>
            <a:pPr algn="ctr"/>
            <a:r>
              <a:rPr lang="it-IT" sz="2800" b="1" i="1" dirty="0" err="1">
                <a:solidFill>
                  <a:srgbClr val="FFFF00"/>
                </a:solidFill>
                <a:effectLst>
                  <a:outerShdw blurRad="38100" dist="38100" dir="2700000" algn="tl">
                    <a:srgbClr val="000000">
                      <a:alpha val="43137"/>
                    </a:srgbClr>
                  </a:outerShdw>
                </a:effectLst>
                <a:latin typeface="Arial" pitchFamily="34" charset="0"/>
                <a:cs typeface="Arial" pitchFamily="34" charset="0"/>
              </a:rPr>
              <a:t>Agroecosistemi</a:t>
            </a:r>
            <a:r>
              <a:rPr lang="it-IT" sz="2800" b="1" i="1" dirty="0">
                <a:solidFill>
                  <a:srgbClr val="FFFF00"/>
                </a:solidFill>
                <a:effectLst>
                  <a:outerShdw blurRad="38100" dist="38100" dir="2700000" algn="tl">
                    <a:srgbClr val="000000">
                      <a:alpha val="43137"/>
                    </a:srgbClr>
                  </a:outerShdw>
                </a:effectLst>
                <a:latin typeface="Arial" pitchFamily="34" charset="0"/>
                <a:cs typeface="Arial" pitchFamily="34" charset="0"/>
              </a:rPr>
              <a:t>: elementi che favoriscono la biodiversità</a:t>
            </a:r>
          </a:p>
        </p:txBody>
      </p:sp>
      <p:sp>
        <p:nvSpPr>
          <p:cNvPr id="7" name="Rettangolo 6"/>
          <p:cNvSpPr/>
          <p:nvPr/>
        </p:nvSpPr>
        <p:spPr>
          <a:xfrm>
            <a:off x="674076" y="1224281"/>
            <a:ext cx="11046070" cy="400110"/>
          </a:xfrm>
          <a:prstGeom prst="rect">
            <a:avLst/>
          </a:prstGeom>
        </p:spPr>
        <p:txBody>
          <a:bodyPr wrap="square">
            <a:spAutoFit/>
          </a:bodyPr>
          <a:lstStyle/>
          <a:p>
            <a:r>
              <a:rPr lang="it-IT" sz="2000" b="1" u="sng" dirty="0">
                <a:latin typeface="Arial" pitchFamily="34" charset="0"/>
                <a:cs typeface="Arial" pitchFamily="34" charset="0"/>
              </a:rPr>
              <a:t>Presenza di muretti a secco   </a:t>
            </a:r>
          </a:p>
        </p:txBody>
      </p:sp>
      <p:sp>
        <p:nvSpPr>
          <p:cNvPr id="11" name="CasellaDiTesto 10"/>
          <p:cNvSpPr txBox="1"/>
          <p:nvPr/>
        </p:nvSpPr>
        <p:spPr>
          <a:xfrm>
            <a:off x="580291" y="1644160"/>
            <a:ext cx="10990386" cy="2031325"/>
          </a:xfrm>
          <a:prstGeom prst="rect">
            <a:avLst/>
          </a:prstGeom>
          <a:noFill/>
        </p:spPr>
        <p:txBody>
          <a:bodyPr wrap="square" rtlCol="0">
            <a:spAutoFit/>
          </a:bodyPr>
          <a:lstStyle/>
          <a:p>
            <a:pPr algn="just"/>
            <a:r>
              <a:rPr lang="it-IT" b="1" dirty="0">
                <a:latin typeface="Arial" pitchFamily="34" charset="0"/>
                <a:cs typeface="Arial" pitchFamily="34" charset="0"/>
              </a:rPr>
              <a:t>Oltre a svolgere la funzione di delimitazione delle proprietà agricole, svolgono molte delle funzioni espletate dalle siepi (ad es. spezzano il propagarsi del vento riducendo l’evapotraspirazione, favoriscono il mantenimento dell’umidità nel suolo, limitano l’erosione). Costituiscono inoltre l’habitat per la sosta ed il riparo di diverse specie animali, tra cui molteplici specie di Invertebrati, di Rettili, quali </a:t>
            </a:r>
            <a:r>
              <a:rPr lang="it-IT" b="1" dirty="0">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Ramarro (</a:t>
            </a:r>
            <a:r>
              <a:rPr lang="it-IT" b="1" i="1" dirty="0" err="1">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Lacerta</a:t>
            </a:r>
            <a:r>
              <a:rPr lang="it-IT" b="1" i="1" dirty="0">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 </a:t>
            </a:r>
            <a:r>
              <a:rPr lang="it-IT" b="1" i="1" dirty="0" err="1">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bilineata</a:t>
            </a:r>
            <a:r>
              <a:rPr lang="it-IT" b="1" i="1" dirty="0">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a:t>
            </a:r>
            <a:r>
              <a:rPr lang="it-IT" b="1" i="1" dirty="0">
                <a:effectLst>
                  <a:outerShdw blurRad="38100" dist="38100" dir="2700000" algn="tl">
                    <a:srgbClr val="000000">
                      <a:alpha val="43137"/>
                    </a:srgbClr>
                  </a:outerShdw>
                </a:effectLst>
                <a:latin typeface="Arial" pitchFamily="34" charset="0"/>
                <a:cs typeface="Arial" pitchFamily="34" charset="0"/>
              </a:rPr>
              <a:t>, </a:t>
            </a:r>
            <a:r>
              <a:rPr lang="it-IT" b="1" i="1" dirty="0">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Lucertola campestre (</a:t>
            </a:r>
            <a:r>
              <a:rPr lang="it-IT" b="1" i="1" dirty="0" err="1">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Podarcis</a:t>
            </a:r>
            <a:r>
              <a:rPr lang="it-IT" b="1" i="1" dirty="0">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 sicula)</a:t>
            </a:r>
            <a:r>
              <a:rPr lang="it-IT" b="1" i="1" dirty="0">
                <a:effectLst>
                  <a:outerShdw blurRad="38100" dist="38100" dir="2700000" algn="tl">
                    <a:srgbClr val="000000">
                      <a:alpha val="43137"/>
                    </a:srgbClr>
                  </a:outerShdw>
                </a:effectLst>
                <a:latin typeface="Arial" pitchFamily="34" charset="0"/>
                <a:cs typeface="Arial" pitchFamily="34" charset="0"/>
              </a:rPr>
              <a:t>, </a:t>
            </a:r>
            <a:r>
              <a:rPr lang="it-IT" b="1" i="1" dirty="0">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Lucertola muraiola (</a:t>
            </a:r>
            <a:r>
              <a:rPr lang="it-IT" b="1" i="1" dirty="0" err="1">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Podarcis</a:t>
            </a:r>
            <a:r>
              <a:rPr lang="it-IT" b="1" i="1" dirty="0">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 </a:t>
            </a:r>
            <a:r>
              <a:rPr lang="it-IT" b="1" i="1" dirty="0" err="1">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muralis</a:t>
            </a:r>
            <a:r>
              <a:rPr lang="it-IT" b="1" i="1" dirty="0">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a:t>
            </a:r>
            <a:r>
              <a:rPr lang="it-IT" b="1" i="1" dirty="0">
                <a:effectLst>
                  <a:outerShdw blurRad="38100" dist="38100" dir="2700000" algn="tl">
                    <a:srgbClr val="000000">
                      <a:alpha val="43137"/>
                    </a:srgbClr>
                  </a:outerShdw>
                </a:effectLst>
                <a:latin typeface="Arial" pitchFamily="34" charset="0"/>
                <a:cs typeface="Arial" pitchFamily="34" charset="0"/>
              </a:rPr>
              <a:t>, </a:t>
            </a:r>
            <a:r>
              <a:rPr lang="it-IT" b="1" i="1" dirty="0">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Orbettino (</a:t>
            </a:r>
            <a:r>
              <a:rPr lang="it-IT" b="1" i="1" dirty="0" err="1">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Anguis</a:t>
            </a:r>
            <a:r>
              <a:rPr lang="it-IT" b="1" i="1" dirty="0">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 </a:t>
            </a:r>
            <a:r>
              <a:rPr lang="it-IT" b="1" i="1" dirty="0" err="1">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fragilis</a:t>
            </a:r>
            <a:r>
              <a:rPr lang="it-IT" b="1" i="1" dirty="0">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a:t>
            </a:r>
            <a:r>
              <a:rPr lang="it-IT" b="1" i="1" dirty="0">
                <a:effectLst>
                  <a:outerShdw blurRad="38100" dist="38100" dir="2700000" algn="tl">
                    <a:srgbClr val="000000">
                      <a:alpha val="43137"/>
                    </a:srgbClr>
                  </a:outerShdw>
                </a:effectLst>
                <a:latin typeface="Arial" pitchFamily="34" charset="0"/>
                <a:cs typeface="Arial" pitchFamily="34" charset="0"/>
              </a:rPr>
              <a:t>, </a:t>
            </a:r>
            <a:r>
              <a:rPr lang="it-IT" b="1" i="1" dirty="0">
                <a:latin typeface="Arial" pitchFamily="34" charset="0"/>
                <a:cs typeface="Arial" pitchFamily="34" charset="0"/>
              </a:rPr>
              <a:t>diverse specie di serpenti tra cui </a:t>
            </a:r>
            <a:r>
              <a:rPr lang="it-IT" b="1" i="1" dirty="0">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Colubro liscio Coronella austriaca</a:t>
            </a:r>
            <a:r>
              <a:rPr lang="it-IT" b="1" i="1" dirty="0">
                <a:effectLst>
                  <a:outerShdw blurRad="38100" dist="38100" dir="2700000" algn="tl">
                    <a:srgbClr val="000000">
                      <a:alpha val="43137"/>
                    </a:srgbClr>
                  </a:outerShdw>
                </a:effectLst>
                <a:latin typeface="Arial" pitchFamily="34" charset="0"/>
                <a:cs typeface="Arial" pitchFamily="34" charset="0"/>
              </a:rPr>
              <a:t>, </a:t>
            </a:r>
            <a:r>
              <a:rPr lang="it-IT" b="1" i="1" dirty="0">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Cervone (</a:t>
            </a:r>
            <a:r>
              <a:rPr lang="it-IT" b="1" i="1" dirty="0" err="1">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Elaphe</a:t>
            </a:r>
            <a:r>
              <a:rPr lang="it-IT" b="1" i="1" dirty="0">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 </a:t>
            </a:r>
            <a:r>
              <a:rPr lang="it-IT" b="1" i="1" dirty="0" err="1">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quatuorlineata</a:t>
            </a:r>
            <a:r>
              <a:rPr lang="it-IT" b="1" i="1" dirty="0">
                <a:solidFill>
                  <a:schemeClr val="accent1">
                    <a:lumMod val="40000"/>
                    <a:lumOff val="60000"/>
                  </a:schemeClr>
                </a:solidFill>
                <a:effectLst>
                  <a:outerShdw blurRad="38100" dist="38100" dir="2700000" algn="tl">
                    <a:srgbClr val="000000">
                      <a:alpha val="43137"/>
                    </a:srgbClr>
                  </a:outerShdw>
                </a:effectLst>
                <a:latin typeface="Arial" pitchFamily="34" charset="0"/>
                <a:cs typeface="Arial" pitchFamily="34" charset="0"/>
              </a:rPr>
              <a:t>) </a:t>
            </a:r>
            <a:r>
              <a:rPr lang="it-IT" b="1" i="1" dirty="0">
                <a:latin typeface="Arial" pitchFamily="34" charset="0"/>
                <a:cs typeface="Arial" pitchFamily="34" charset="0"/>
              </a:rPr>
              <a:t>e piccoli Mammiferi. </a:t>
            </a:r>
            <a:endParaRPr lang="it-IT" b="1" dirty="0">
              <a:latin typeface="Arial" pitchFamily="34" charset="0"/>
              <a:cs typeface="Arial" pitchFamily="34" charset="0"/>
            </a:endParaRPr>
          </a:p>
        </p:txBody>
      </p:sp>
      <p:pic>
        <p:nvPicPr>
          <p:cNvPr id="158722" name="Picture 2"/>
          <p:cNvPicPr>
            <a:picLocks noChangeAspect="1" noChangeArrowheads="1"/>
          </p:cNvPicPr>
          <p:nvPr/>
        </p:nvPicPr>
        <p:blipFill>
          <a:blip r:embed="rId3" cstate="print"/>
          <a:srcRect/>
          <a:stretch>
            <a:fillRect/>
          </a:stretch>
        </p:blipFill>
        <p:spPr bwMode="auto">
          <a:xfrm>
            <a:off x="1037173" y="3780692"/>
            <a:ext cx="3818013" cy="2557463"/>
          </a:xfrm>
          <a:prstGeom prst="rect">
            <a:avLst/>
          </a:prstGeom>
          <a:noFill/>
          <a:ln w="9525">
            <a:noFill/>
            <a:miter lim="800000"/>
            <a:headEnd/>
            <a:tailEnd/>
          </a:ln>
          <a:scene3d>
            <a:camera prst="orthographicFront"/>
            <a:lightRig rig="threePt" dir="t"/>
          </a:scene3d>
          <a:sp3d>
            <a:bevelT/>
          </a:sp3d>
        </p:spPr>
      </p:pic>
      <p:pic>
        <p:nvPicPr>
          <p:cNvPr id="15" name="Immagine 14" descr="121212.jpg"/>
          <p:cNvPicPr>
            <a:picLocks noChangeAspect="1"/>
          </p:cNvPicPr>
          <p:nvPr/>
        </p:nvPicPr>
        <p:blipFill>
          <a:blip r:embed="rId4" cstate="print"/>
          <a:stretch>
            <a:fillRect/>
          </a:stretch>
        </p:blipFill>
        <p:spPr>
          <a:xfrm>
            <a:off x="5781059" y="3811390"/>
            <a:ext cx="3231055" cy="2557463"/>
          </a:xfrm>
          <a:prstGeom prst="rect">
            <a:avLst/>
          </a:prstGeom>
          <a:scene3d>
            <a:camera prst="orthographicFront"/>
            <a:lightRig rig="threePt" dir="t"/>
          </a:scene3d>
          <a:sp3d>
            <a:bevelT/>
          </a:sp3d>
        </p:spPr>
      </p:pic>
      <p:sp>
        <p:nvSpPr>
          <p:cNvPr id="16" name="CasellaDiTesto 15"/>
          <p:cNvSpPr txBox="1"/>
          <p:nvPr/>
        </p:nvSpPr>
        <p:spPr>
          <a:xfrm>
            <a:off x="9238957" y="4316914"/>
            <a:ext cx="2593731" cy="1477328"/>
          </a:xfrm>
          <a:prstGeom prst="rect">
            <a:avLst/>
          </a:prstGeom>
          <a:noFill/>
        </p:spPr>
        <p:txBody>
          <a:bodyPr wrap="square" rtlCol="0">
            <a:spAutoFit/>
          </a:bodyPr>
          <a:lstStyle/>
          <a:p>
            <a:pPr algn="ctr"/>
            <a:r>
              <a:rPr lang="it-IT" b="1" dirty="0">
                <a:latin typeface="Arial" pitchFamily="34" charset="0"/>
                <a:cs typeface="Arial" pitchFamily="34" charset="0"/>
              </a:rPr>
              <a:t>Il </a:t>
            </a:r>
            <a:r>
              <a:rPr lang="it-IT" b="1" dirty="0" err="1">
                <a:latin typeface="Arial" pitchFamily="34" charset="0"/>
                <a:cs typeface="Arial" pitchFamily="34" charset="0"/>
              </a:rPr>
              <a:t>Cervone</a:t>
            </a:r>
            <a:r>
              <a:rPr lang="it-IT" b="1" dirty="0">
                <a:latin typeface="Arial" pitchFamily="34" charset="0"/>
                <a:cs typeface="Arial" pitchFamily="34" charset="0"/>
              </a:rPr>
              <a:t> è una specie di Rettile, innocua per l’uomo, che frequenta i muretti a secco.</a:t>
            </a:r>
          </a:p>
        </p:txBody>
      </p:sp>
    </p:spTree>
    <p:extLst>
      <p:ext uri="{BB962C8B-B14F-4D97-AF65-F5344CB8AC3E}">
        <p14:creationId xmlns:p14="http://schemas.microsoft.com/office/powerpoint/2010/main" val="1892064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0F58C75-A506-77EA-F15E-C0522F870113}"/>
              </a:ext>
            </a:extLst>
          </p:cNvPr>
          <p:cNvSpPr txBox="1"/>
          <p:nvPr/>
        </p:nvSpPr>
        <p:spPr>
          <a:xfrm>
            <a:off x="1562576" y="601664"/>
            <a:ext cx="9066847" cy="830997"/>
          </a:xfrm>
          <a:prstGeom prst="rect">
            <a:avLst/>
          </a:prstGeom>
          <a:noFill/>
          <a:ln w="76200">
            <a:solidFill>
              <a:srgbClr val="92D050"/>
            </a:solidFill>
          </a:ln>
        </p:spPr>
        <p:txBody>
          <a:bodyPr wrap="square">
            <a:spAutoFit/>
          </a:bodyPr>
          <a:lstStyle/>
          <a:p>
            <a:pPr algn="ctr"/>
            <a:r>
              <a:rPr lang="it-IT" sz="4800" b="1" i="1" dirty="0">
                <a:solidFill>
                  <a:srgbClr val="FFFF00"/>
                </a:solidFill>
                <a:effectLst>
                  <a:outerShdw blurRad="38100" dist="38100" dir="2700000" algn="tl">
                    <a:srgbClr val="000000">
                      <a:alpha val="43137"/>
                    </a:srgbClr>
                  </a:outerShdw>
                </a:effectLst>
              </a:rPr>
              <a:t>Per concludere</a:t>
            </a:r>
          </a:p>
        </p:txBody>
      </p:sp>
      <p:pic>
        <p:nvPicPr>
          <p:cNvPr id="6" name="Immagine 5" descr="2023-09-06_121321.jpg"/>
          <p:cNvPicPr>
            <a:picLocks noChangeAspect="1"/>
          </p:cNvPicPr>
          <p:nvPr/>
        </p:nvPicPr>
        <p:blipFill>
          <a:blip r:embed="rId3" cstate="print"/>
          <a:stretch>
            <a:fillRect/>
          </a:stretch>
        </p:blipFill>
        <p:spPr>
          <a:xfrm>
            <a:off x="747293" y="4528820"/>
            <a:ext cx="3903784" cy="1813235"/>
          </a:xfrm>
          <a:prstGeom prst="rect">
            <a:avLst/>
          </a:prstGeom>
        </p:spPr>
      </p:pic>
      <p:pic>
        <p:nvPicPr>
          <p:cNvPr id="7" name="Immagine 6" descr="2023-09-06_121400.jpg"/>
          <p:cNvPicPr>
            <a:picLocks noChangeAspect="1"/>
          </p:cNvPicPr>
          <p:nvPr/>
        </p:nvPicPr>
        <p:blipFill>
          <a:blip r:embed="rId4" cstate="print"/>
          <a:stretch>
            <a:fillRect/>
          </a:stretch>
        </p:blipFill>
        <p:spPr>
          <a:xfrm>
            <a:off x="7877908" y="1671592"/>
            <a:ext cx="3727939" cy="1503631"/>
          </a:xfrm>
          <a:prstGeom prst="rect">
            <a:avLst/>
          </a:prstGeom>
        </p:spPr>
      </p:pic>
      <p:pic>
        <p:nvPicPr>
          <p:cNvPr id="9" name="Immagine 8" descr="2323.jpg"/>
          <p:cNvPicPr>
            <a:picLocks noChangeAspect="1"/>
          </p:cNvPicPr>
          <p:nvPr/>
        </p:nvPicPr>
        <p:blipFill>
          <a:blip r:embed="rId5" cstate="print"/>
          <a:stretch>
            <a:fillRect/>
          </a:stretch>
        </p:blipFill>
        <p:spPr>
          <a:xfrm>
            <a:off x="624254" y="1689403"/>
            <a:ext cx="2854802" cy="1423073"/>
          </a:xfrm>
          <a:prstGeom prst="rect">
            <a:avLst/>
          </a:prstGeom>
        </p:spPr>
      </p:pic>
      <p:sp>
        <p:nvSpPr>
          <p:cNvPr id="11" name="CasellaDiTesto 10"/>
          <p:cNvSpPr txBox="1"/>
          <p:nvPr/>
        </p:nvSpPr>
        <p:spPr>
          <a:xfrm>
            <a:off x="465992" y="3270739"/>
            <a:ext cx="11324491" cy="1200329"/>
          </a:xfrm>
          <a:prstGeom prst="rect">
            <a:avLst/>
          </a:prstGeom>
          <a:noFill/>
        </p:spPr>
        <p:txBody>
          <a:bodyPr wrap="square" rtlCol="0">
            <a:spAutoFit/>
          </a:bodyPr>
          <a:lstStyle/>
          <a:p>
            <a:pPr algn="ctr"/>
            <a:r>
              <a:rPr lang="it-IT" b="1" dirty="0">
                <a:latin typeface="Arial" pitchFamily="34" charset="0"/>
                <a:cs typeface="Arial" pitchFamily="34" charset="0"/>
              </a:rPr>
              <a:t>I 3 Ecosistemi sono naturalmente in rapporto ecologico tra loro e l’Ecosistema lacustre è quello che risente dell’apporto di fosforo e azoto derivante dagli usi antropici che vengono effettuati negli altri due ecosistemi e che,  se non si interviene in modo opportuno, ne fanno peggiorare la qualità ambientale delle acque, portando all’eutrofizzazione.</a:t>
            </a:r>
          </a:p>
        </p:txBody>
      </p:sp>
      <p:sp>
        <p:nvSpPr>
          <p:cNvPr id="12" name="CasellaDiTesto 11"/>
          <p:cNvSpPr txBox="1"/>
          <p:nvPr/>
        </p:nvSpPr>
        <p:spPr>
          <a:xfrm>
            <a:off x="4651077" y="4887037"/>
            <a:ext cx="6885437" cy="584775"/>
          </a:xfrm>
          <a:prstGeom prst="rect">
            <a:avLst/>
          </a:prstGeom>
          <a:noFill/>
        </p:spPr>
        <p:txBody>
          <a:bodyPr wrap="square" rtlCol="0">
            <a:spAutoFit/>
          </a:bodyPr>
          <a:lstStyle/>
          <a:p>
            <a:pPr algn="ctr"/>
            <a:r>
              <a:rPr lang="it-IT" sz="1600" dirty="0">
                <a:latin typeface="Arial" pitchFamily="34" charset="0"/>
                <a:cs typeface="Arial" pitchFamily="34" charset="0"/>
              </a:rPr>
              <a:t>Si suggerisce la lettura dell’articolo di Elizabeth </a:t>
            </a:r>
            <a:r>
              <a:rPr lang="it-IT" sz="1600" dirty="0" err="1">
                <a:latin typeface="Arial" pitchFamily="34" charset="0"/>
                <a:cs typeface="Arial" pitchFamily="34" charset="0"/>
              </a:rPr>
              <a:t>Kolbert</a:t>
            </a:r>
            <a:r>
              <a:rPr lang="it-IT" sz="1600" dirty="0">
                <a:latin typeface="Arial" pitchFamily="34" charset="0"/>
                <a:cs typeface="Arial" pitchFamily="34" charset="0"/>
              </a:rPr>
              <a:t> che troverete sul sito dell’Associazione Lago di Bolsena</a:t>
            </a:r>
          </a:p>
        </p:txBody>
      </p:sp>
      <p:sp>
        <p:nvSpPr>
          <p:cNvPr id="14" name="Rettangolo 13"/>
          <p:cNvSpPr/>
          <p:nvPr/>
        </p:nvSpPr>
        <p:spPr>
          <a:xfrm>
            <a:off x="5398682" y="5471812"/>
            <a:ext cx="5943123" cy="923330"/>
          </a:xfrm>
          <a:prstGeom prst="rect">
            <a:avLst/>
          </a:prstGeom>
        </p:spPr>
        <p:txBody>
          <a:bodyPr wrap="square">
            <a:spAutoFit/>
          </a:bodyPr>
          <a:lstStyle/>
          <a:p>
            <a:r>
              <a:rPr lang="it-IT" dirty="0">
                <a:hlinkClick r:id="rId6"/>
              </a:rPr>
              <a:t>https://www.bolsenaforum.it/criticita-del-lago/agricoltura-intensiva/la-maledizione-del-fosforo-di-elizabeth-kolbert/</a:t>
            </a:r>
            <a:endParaRPr lang="it-IT" dirty="0"/>
          </a:p>
          <a:p>
            <a:endParaRPr lang="it-IT" dirty="0"/>
          </a:p>
        </p:txBody>
      </p:sp>
    </p:spTree>
    <p:extLst>
      <p:ext uri="{BB962C8B-B14F-4D97-AF65-F5344CB8AC3E}">
        <p14:creationId xmlns:p14="http://schemas.microsoft.com/office/powerpoint/2010/main" val="1892064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4">
            <a:extLst>
              <a:ext uri="{FF2B5EF4-FFF2-40B4-BE49-F238E27FC236}">
                <a16:creationId xmlns:a16="http://schemas.microsoft.com/office/drawing/2014/main" id="{28BAFF6E-5E13-6903-4EA3-69AAB42A147E}"/>
              </a:ext>
            </a:extLst>
          </p:cNvPr>
          <p:cNvSpPr txBox="1">
            <a:spLocks noChangeArrowheads="1"/>
          </p:cNvSpPr>
          <p:nvPr/>
        </p:nvSpPr>
        <p:spPr bwMode="auto">
          <a:xfrm>
            <a:off x="547370" y="1562418"/>
            <a:ext cx="113093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endParaRPr lang="it-IT" altLang="it-IT" sz="2800" dirty="0"/>
          </a:p>
        </p:txBody>
      </p:sp>
      <p:pic>
        <p:nvPicPr>
          <p:cNvPr id="3" name="Immagine 2">
            <a:extLst>
              <a:ext uri="{FF2B5EF4-FFF2-40B4-BE49-F238E27FC236}">
                <a16:creationId xmlns:a16="http://schemas.microsoft.com/office/drawing/2014/main" id="{1EC6B34A-442F-C6BA-D572-273ED69A660E}"/>
              </a:ext>
            </a:extLst>
          </p:cNvPr>
          <p:cNvPicPr>
            <a:picLocks noChangeAspect="1"/>
          </p:cNvPicPr>
          <p:nvPr/>
        </p:nvPicPr>
        <p:blipFill>
          <a:blip r:embed="rId3" cstate="print"/>
          <a:stretch>
            <a:fillRect/>
          </a:stretch>
        </p:blipFill>
        <p:spPr>
          <a:xfrm>
            <a:off x="4442922" y="723196"/>
            <a:ext cx="3306156" cy="192906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 name="CasellaDiTesto 3">
            <a:extLst>
              <a:ext uri="{FF2B5EF4-FFF2-40B4-BE49-F238E27FC236}">
                <a16:creationId xmlns:a16="http://schemas.microsoft.com/office/drawing/2014/main" id="{95A5586B-0B81-26B6-D603-4EE67002B283}"/>
              </a:ext>
            </a:extLst>
          </p:cNvPr>
          <p:cNvSpPr txBox="1"/>
          <p:nvPr/>
        </p:nvSpPr>
        <p:spPr>
          <a:xfrm>
            <a:off x="582539" y="3179108"/>
            <a:ext cx="11074016" cy="2585323"/>
          </a:xfrm>
          <a:prstGeom prst="rect">
            <a:avLst/>
          </a:prstGeom>
          <a:noFill/>
          <a:ln w="76200">
            <a:solidFill>
              <a:srgbClr val="92D050"/>
            </a:solidFill>
          </a:ln>
        </p:spPr>
        <p:txBody>
          <a:bodyPr wrap="square">
            <a:spAutoFit/>
          </a:bodyPr>
          <a:lstStyle/>
          <a:p>
            <a:pPr algn="ctr">
              <a:defRPr/>
            </a:pPr>
            <a:r>
              <a:rPr lang="it-IT" sz="5400" b="1" dirty="0">
                <a:solidFill>
                  <a:srgbClr val="FFFF00"/>
                </a:solidFill>
                <a:effectLst>
                  <a:outerShdw blurRad="38100" dist="38100" dir="2700000" algn="tl">
                    <a:srgbClr val="000000">
                      <a:alpha val="43137"/>
                    </a:srgbClr>
                  </a:outerShdw>
                </a:effectLst>
              </a:rPr>
              <a:t>Il </a:t>
            </a:r>
            <a:r>
              <a:rPr lang="it-IT" sz="5400" b="1" dirty="0" err="1">
                <a:solidFill>
                  <a:srgbClr val="FFFF00"/>
                </a:solidFill>
                <a:effectLst>
                  <a:outerShdw blurRad="38100" dist="38100" dir="2700000" algn="tl">
                    <a:srgbClr val="000000">
                      <a:alpha val="43137"/>
                    </a:srgbClr>
                  </a:outerShdw>
                </a:effectLst>
              </a:rPr>
              <a:t>Biodistretto</a:t>
            </a:r>
            <a:r>
              <a:rPr lang="it-IT" sz="5400" b="1" dirty="0">
                <a:solidFill>
                  <a:srgbClr val="FFFF00"/>
                </a:solidFill>
                <a:effectLst>
                  <a:outerShdw blurRad="38100" dist="38100" dir="2700000" algn="tl">
                    <a:srgbClr val="000000">
                      <a:alpha val="43137"/>
                    </a:srgbClr>
                  </a:outerShdw>
                </a:effectLst>
              </a:rPr>
              <a:t> Lago di Bolsena rappresenta una grande opportunità anche per la tutela degli Ecosistemi</a:t>
            </a:r>
          </a:p>
        </p:txBody>
      </p:sp>
    </p:spTree>
    <p:extLst>
      <p:ext uri="{BB962C8B-B14F-4D97-AF65-F5344CB8AC3E}">
        <p14:creationId xmlns:p14="http://schemas.microsoft.com/office/powerpoint/2010/main" val="17829786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AnalogousFromRegularSeedLeftStep">
      <a:dk1>
        <a:srgbClr val="000000"/>
      </a:dk1>
      <a:lt1>
        <a:srgbClr val="FFFFFF"/>
      </a:lt1>
      <a:dk2>
        <a:srgbClr val="412D24"/>
      </a:dk2>
      <a:lt2>
        <a:srgbClr val="E8E2E8"/>
      </a:lt2>
      <a:accent1>
        <a:srgbClr val="27B821"/>
      </a:accent1>
      <a:accent2>
        <a:srgbClr val="5DB414"/>
      </a:accent2>
      <a:accent3>
        <a:srgbClr val="98A91E"/>
      </a:accent3>
      <a:accent4>
        <a:srgbClr val="CF9917"/>
      </a:accent4>
      <a:accent5>
        <a:srgbClr val="E76029"/>
      </a:accent5>
      <a:accent6>
        <a:srgbClr val="D5172F"/>
      </a:accent6>
      <a:hlink>
        <a:srgbClr val="BD49C2"/>
      </a:hlink>
      <a:folHlink>
        <a:srgbClr val="7F7F7F"/>
      </a:folHlink>
    </a:clrScheme>
    <a:fontScheme name="Savon">
      <a:maj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1262</TotalTime>
  <Words>3147</Words>
  <Application>Microsoft Office PowerPoint</Application>
  <PresentationFormat>Widescreen</PresentationFormat>
  <Paragraphs>175</Paragraphs>
  <Slides>36</Slides>
  <Notes>32</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36</vt:i4>
      </vt:variant>
    </vt:vector>
  </HeadingPairs>
  <TitlesOfParts>
    <vt:vector size="43" baseType="lpstr">
      <vt:lpstr>Arial</vt:lpstr>
      <vt:lpstr>Arial Narrow</vt:lpstr>
      <vt:lpstr>Calibri</vt:lpstr>
      <vt:lpstr>Century Schoolbook</vt:lpstr>
      <vt:lpstr>Franklin Gothic Book</vt:lpstr>
      <vt:lpstr>Garamond</vt:lpstr>
      <vt:lpstr>SavonVTI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Nelson mandela</dc:title>
  <dc:creator>Rosella</dc:creator>
  <cp:lastModifiedBy>rodiste@libero.it</cp:lastModifiedBy>
  <cp:revision>164</cp:revision>
  <dcterms:created xsi:type="dcterms:W3CDTF">2020-05-08T12:47:49Z</dcterms:created>
  <dcterms:modified xsi:type="dcterms:W3CDTF">2023-09-19T14:59:36Z</dcterms:modified>
</cp:coreProperties>
</file>