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1.jpg" ContentType="image/jpg"/>
  <Override PartName="/ppt/media/image18.jpg" ContentType="image/jpg"/>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55"/>
  </p:notesMasterIdLst>
  <p:sldIdLst>
    <p:sldId id="824" r:id="rId2"/>
    <p:sldId id="825" r:id="rId3"/>
    <p:sldId id="808" r:id="rId4"/>
    <p:sldId id="809" r:id="rId5"/>
    <p:sldId id="810" r:id="rId6"/>
    <p:sldId id="811" r:id="rId7"/>
    <p:sldId id="256" r:id="rId8"/>
    <p:sldId id="267" r:id="rId9"/>
    <p:sldId id="305" r:id="rId10"/>
    <p:sldId id="303" r:id="rId11"/>
    <p:sldId id="310" r:id="rId12"/>
    <p:sldId id="302" r:id="rId13"/>
    <p:sldId id="309" r:id="rId14"/>
    <p:sldId id="304" r:id="rId15"/>
    <p:sldId id="291" r:id="rId16"/>
    <p:sldId id="285" r:id="rId17"/>
    <p:sldId id="306" r:id="rId18"/>
    <p:sldId id="296" r:id="rId19"/>
    <p:sldId id="307" r:id="rId20"/>
    <p:sldId id="308" r:id="rId21"/>
    <p:sldId id="595" r:id="rId22"/>
    <p:sldId id="257" r:id="rId23"/>
    <p:sldId id="814" r:id="rId24"/>
    <p:sldId id="813" r:id="rId25"/>
    <p:sldId id="812" r:id="rId26"/>
    <p:sldId id="815" r:id="rId27"/>
    <p:sldId id="816" r:id="rId28"/>
    <p:sldId id="817" r:id="rId29"/>
    <p:sldId id="494" r:id="rId30"/>
    <p:sldId id="818" r:id="rId31"/>
    <p:sldId id="819" r:id="rId32"/>
    <p:sldId id="820" r:id="rId33"/>
    <p:sldId id="543" r:id="rId34"/>
    <p:sldId id="544" r:id="rId35"/>
    <p:sldId id="622" r:id="rId36"/>
    <p:sldId id="549" r:id="rId37"/>
    <p:sldId id="587" r:id="rId38"/>
    <p:sldId id="546" r:id="rId39"/>
    <p:sldId id="547" r:id="rId40"/>
    <p:sldId id="497" r:id="rId41"/>
    <p:sldId id="548" r:id="rId42"/>
    <p:sldId id="550" r:id="rId43"/>
    <p:sldId id="583" r:id="rId44"/>
    <p:sldId id="579" r:id="rId45"/>
    <p:sldId id="596" r:id="rId46"/>
    <p:sldId id="633" r:id="rId47"/>
    <p:sldId id="294" r:id="rId48"/>
    <p:sldId id="270" r:id="rId49"/>
    <p:sldId id="589" r:id="rId50"/>
    <p:sldId id="630" r:id="rId51"/>
    <p:sldId id="821" r:id="rId52"/>
    <p:sldId id="822" r:id="rId53"/>
    <p:sldId id="823" r:id="rId5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AD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2D8151-CBFE-4830-8B88-6574C3B2BD96}" type="datetimeFigureOut">
              <a:rPr lang="it-IT" smtClean="0"/>
              <a:t>29/08/2022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963D5-0125-448F-B98A-9A89632894C9}" type="slidenum">
              <a:rPr lang="it-IT" smtClean="0"/>
              <a:t>‹N›</a:t>
            </a:fld>
            <a:endParaRPr lang="it-IT"/>
          </a:p>
        </p:txBody>
      </p:sp>
    </p:spTree>
    <p:extLst>
      <p:ext uri="{BB962C8B-B14F-4D97-AF65-F5344CB8AC3E}">
        <p14:creationId xmlns:p14="http://schemas.microsoft.com/office/powerpoint/2010/main" val="2353002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a:t>
            </a:fld>
            <a:endParaRPr lang="it-IT" altLang="it-IT" sz="1200"/>
          </a:p>
        </p:txBody>
      </p:sp>
    </p:spTree>
    <p:extLst>
      <p:ext uri="{BB962C8B-B14F-4D97-AF65-F5344CB8AC3E}">
        <p14:creationId xmlns:p14="http://schemas.microsoft.com/office/powerpoint/2010/main" val="3386495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a:t>
            </a:fld>
            <a:endParaRPr lang="it-IT" altLang="it-IT" sz="1200"/>
          </a:p>
        </p:txBody>
      </p:sp>
    </p:spTree>
    <p:extLst>
      <p:ext uri="{BB962C8B-B14F-4D97-AF65-F5344CB8AC3E}">
        <p14:creationId xmlns:p14="http://schemas.microsoft.com/office/powerpoint/2010/main" val="336071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a:t>
            </a:fld>
            <a:endParaRPr lang="it-IT" altLang="it-IT"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4</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5</a:t>
            </a:fld>
            <a:endParaRPr lang="it-IT" altLang="it-IT" sz="1200"/>
          </a:p>
        </p:txBody>
      </p:sp>
    </p:spTree>
    <p:extLst>
      <p:ext uri="{BB962C8B-B14F-4D97-AF65-F5344CB8AC3E}">
        <p14:creationId xmlns:p14="http://schemas.microsoft.com/office/powerpoint/2010/main" val="711337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6</a:t>
            </a:fld>
            <a:endParaRPr lang="it-IT" altLang="it-IT" sz="1200"/>
          </a:p>
        </p:txBody>
      </p:sp>
    </p:spTree>
    <p:extLst>
      <p:ext uri="{BB962C8B-B14F-4D97-AF65-F5344CB8AC3E}">
        <p14:creationId xmlns:p14="http://schemas.microsoft.com/office/powerpoint/2010/main" val="2559565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21</a:t>
            </a:fld>
            <a:endParaRPr lang="it-IT" altLang="it-IT"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4B069C37-46DA-24A3-DF32-56DD6B36A2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39AA4450-BFC1-48C8-9198-E40305F0B223}" type="slidenum">
              <a:rPr lang="it-IT" altLang="it-IT" sz="1200" smtClean="0"/>
              <a:pPr/>
              <a:t>22</a:t>
            </a:fld>
            <a:endParaRPr lang="it-IT" altLang="it-IT" sz="1200"/>
          </a:p>
        </p:txBody>
      </p:sp>
      <p:sp>
        <p:nvSpPr>
          <p:cNvPr id="13315" name="Rectangle 2">
            <a:extLst>
              <a:ext uri="{FF2B5EF4-FFF2-40B4-BE49-F238E27FC236}">
                <a16:creationId xmlns:a16="http://schemas.microsoft.com/office/drawing/2014/main" id="{76A6FD17-6D99-1E5B-7ADC-1206326601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a:extLst>
              <a:ext uri="{FF2B5EF4-FFF2-40B4-BE49-F238E27FC236}">
                <a16:creationId xmlns:a16="http://schemas.microsoft.com/office/drawing/2014/main" id="{2D5F0E55-D500-FDDF-76C1-E842BC636E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23</a:t>
            </a:fld>
            <a:endParaRPr lang="it-IT" altLang="it-IT" sz="1200"/>
          </a:p>
        </p:txBody>
      </p:sp>
    </p:spTree>
    <p:extLst>
      <p:ext uri="{BB962C8B-B14F-4D97-AF65-F5344CB8AC3E}">
        <p14:creationId xmlns:p14="http://schemas.microsoft.com/office/powerpoint/2010/main" val="3959480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24</a:t>
            </a:fld>
            <a:endParaRPr lang="it-IT" altLang="it-IT" sz="1200"/>
          </a:p>
        </p:txBody>
      </p:sp>
    </p:spTree>
    <p:extLst>
      <p:ext uri="{BB962C8B-B14F-4D97-AF65-F5344CB8AC3E}">
        <p14:creationId xmlns:p14="http://schemas.microsoft.com/office/powerpoint/2010/main" val="3641459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25</a:t>
            </a:fld>
            <a:endParaRPr lang="it-IT" altLang="it-IT" sz="1200"/>
          </a:p>
        </p:txBody>
      </p:sp>
    </p:spTree>
    <p:extLst>
      <p:ext uri="{BB962C8B-B14F-4D97-AF65-F5344CB8AC3E}">
        <p14:creationId xmlns:p14="http://schemas.microsoft.com/office/powerpoint/2010/main" val="866276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26</a:t>
            </a:fld>
            <a:endParaRPr lang="it-IT" altLang="it-IT" sz="1200"/>
          </a:p>
        </p:txBody>
      </p:sp>
    </p:spTree>
    <p:extLst>
      <p:ext uri="{BB962C8B-B14F-4D97-AF65-F5344CB8AC3E}">
        <p14:creationId xmlns:p14="http://schemas.microsoft.com/office/powerpoint/2010/main" val="1098448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27</a:t>
            </a:fld>
            <a:endParaRPr lang="it-IT" altLang="it-IT" sz="1200"/>
          </a:p>
        </p:txBody>
      </p:sp>
    </p:spTree>
    <p:extLst>
      <p:ext uri="{BB962C8B-B14F-4D97-AF65-F5344CB8AC3E}">
        <p14:creationId xmlns:p14="http://schemas.microsoft.com/office/powerpoint/2010/main" val="2261480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28</a:t>
            </a:fld>
            <a:endParaRPr lang="it-IT" altLang="it-IT" sz="1200"/>
          </a:p>
        </p:txBody>
      </p:sp>
    </p:spTree>
    <p:extLst>
      <p:ext uri="{BB962C8B-B14F-4D97-AF65-F5344CB8AC3E}">
        <p14:creationId xmlns:p14="http://schemas.microsoft.com/office/powerpoint/2010/main" val="1606539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immagine diapositiva 1">
            <a:extLst>
              <a:ext uri="{FF2B5EF4-FFF2-40B4-BE49-F238E27FC236}">
                <a16:creationId xmlns:a16="http://schemas.microsoft.com/office/drawing/2014/main" id="{0ECF9860-5578-6ED7-7430-17DEC1F70B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Segnaposto note 2">
            <a:extLst>
              <a:ext uri="{FF2B5EF4-FFF2-40B4-BE49-F238E27FC236}">
                <a16:creationId xmlns:a16="http://schemas.microsoft.com/office/drawing/2014/main" id="{5805A6D7-765C-0002-1FB4-DB49750434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31748" name="Segnaposto numero diapositiva 3">
            <a:extLst>
              <a:ext uri="{FF2B5EF4-FFF2-40B4-BE49-F238E27FC236}">
                <a16:creationId xmlns:a16="http://schemas.microsoft.com/office/drawing/2014/main" id="{DAD65E1D-41B5-38E7-D350-10BA1C30EB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28388E-99B1-46D3-A38E-6E57A809047A}" type="slidenum">
              <a:rPr lang="it-IT" altLang="it-IT" smtClean="0">
                <a:latin typeface="Arial" panose="020B0604020202020204" pitchFamily="34" charset="0"/>
              </a:rPr>
              <a:pPr>
                <a:spcBef>
                  <a:spcPct val="0"/>
                </a:spcBef>
              </a:pPr>
              <a:t>29</a:t>
            </a:fld>
            <a:endParaRPr lang="it-IT" altLang="it-IT">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30</a:t>
            </a:fld>
            <a:endParaRPr lang="it-IT" altLang="it-IT" sz="1200"/>
          </a:p>
        </p:txBody>
      </p:sp>
    </p:spTree>
    <p:extLst>
      <p:ext uri="{BB962C8B-B14F-4D97-AF65-F5344CB8AC3E}">
        <p14:creationId xmlns:p14="http://schemas.microsoft.com/office/powerpoint/2010/main" val="3074196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31</a:t>
            </a:fld>
            <a:endParaRPr lang="it-IT" altLang="it-IT" sz="1200"/>
          </a:p>
        </p:txBody>
      </p:sp>
    </p:spTree>
    <p:extLst>
      <p:ext uri="{BB962C8B-B14F-4D97-AF65-F5344CB8AC3E}">
        <p14:creationId xmlns:p14="http://schemas.microsoft.com/office/powerpoint/2010/main" val="2700291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32</a:t>
            </a:fld>
            <a:endParaRPr lang="it-IT" altLang="it-IT" sz="1200"/>
          </a:p>
        </p:txBody>
      </p:sp>
    </p:spTree>
    <p:extLst>
      <p:ext uri="{BB962C8B-B14F-4D97-AF65-F5344CB8AC3E}">
        <p14:creationId xmlns:p14="http://schemas.microsoft.com/office/powerpoint/2010/main" val="2176040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egnaposto immagine diapositiva 1">
            <a:extLst>
              <a:ext uri="{FF2B5EF4-FFF2-40B4-BE49-F238E27FC236}">
                <a16:creationId xmlns:a16="http://schemas.microsoft.com/office/drawing/2014/main" id="{6394C64D-E61A-C1D4-6427-A5608A5090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Segnaposto note 2">
            <a:extLst>
              <a:ext uri="{FF2B5EF4-FFF2-40B4-BE49-F238E27FC236}">
                <a16:creationId xmlns:a16="http://schemas.microsoft.com/office/drawing/2014/main" id="{F69967B7-0FF7-4FEC-E1AC-3FC3557126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20484" name="Segnaposto numero diapositiva 3">
            <a:extLst>
              <a:ext uri="{FF2B5EF4-FFF2-40B4-BE49-F238E27FC236}">
                <a16:creationId xmlns:a16="http://schemas.microsoft.com/office/drawing/2014/main" id="{13664BBE-B500-A7A7-4BCC-3E7B1ACD61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D866D6-B8CE-423F-A5E1-873A8D651C7E}" type="slidenum">
              <a:rPr lang="it-IT" altLang="it-IT" smtClean="0">
                <a:latin typeface="Arial" panose="020B0604020202020204" pitchFamily="34" charset="0"/>
              </a:rPr>
              <a:pPr>
                <a:spcBef>
                  <a:spcPct val="0"/>
                </a:spcBef>
              </a:pPr>
              <a:t>33</a:t>
            </a:fld>
            <a:endParaRPr lang="it-IT" altLang="it-IT">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immagine diapositiva 1">
            <a:extLst>
              <a:ext uri="{FF2B5EF4-FFF2-40B4-BE49-F238E27FC236}">
                <a16:creationId xmlns:a16="http://schemas.microsoft.com/office/drawing/2014/main" id="{5CF2A477-823B-E60C-01E3-8C9E87E98D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egnaposto note 2">
            <a:extLst>
              <a:ext uri="{FF2B5EF4-FFF2-40B4-BE49-F238E27FC236}">
                <a16:creationId xmlns:a16="http://schemas.microsoft.com/office/drawing/2014/main" id="{72277F87-79F1-96D0-0808-43F815A65D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22532" name="Segnaposto numero diapositiva 3">
            <a:extLst>
              <a:ext uri="{FF2B5EF4-FFF2-40B4-BE49-F238E27FC236}">
                <a16:creationId xmlns:a16="http://schemas.microsoft.com/office/drawing/2014/main" id="{F7892899-BC37-DE12-431D-F0D181EF64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1881064-2D48-4CEB-8AEB-F54320D03EC7}" type="slidenum">
              <a:rPr lang="it-IT" altLang="it-IT" smtClean="0">
                <a:latin typeface="Arial" panose="020B0604020202020204" pitchFamily="34" charset="0"/>
              </a:rPr>
              <a:pPr>
                <a:spcBef>
                  <a:spcPct val="0"/>
                </a:spcBef>
              </a:pPr>
              <a:t>34</a:t>
            </a:fld>
            <a:endParaRPr lang="it-IT" altLang="it-IT">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egnaposto immagine diapositiva 1">
            <a:extLst>
              <a:ext uri="{FF2B5EF4-FFF2-40B4-BE49-F238E27FC236}">
                <a16:creationId xmlns:a16="http://schemas.microsoft.com/office/drawing/2014/main" id="{C8569F14-BADD-1E46-1461-A2060725AA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Segnaposto note 2">
            <a:extLst>
              <a:ext uri="{FF2B5EF4-FFF2-40B4-BE49-F238E27FC236}">
                <a16:creationId xmlns:a16="http://schemas.microsoft.com/office/drawing/2014/main" id="{25129DE6-F6F0-3A71-A6FC-E5B913A8A8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24580" name="Segnaposto numero diapositiva 3">
            <a:extLst>
              <a:ext uri="{FF2B5EF4-FFF2-40B4-BE49-F238E27FC236}">
                <a16:creationId xmlns:a16="http://schemas.microsoft.com/office/drawing/2014/main" id="{2BEBA958-816F-444D-1378-373A329BA7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65D10D-0243-4676-89E9-00413A9D0558}" type="slidenum">
              <a:rPr lang="it-IT" altLang="it-IT" smtClean="0">
                <a:latin typeface="Arial" panose="020B0604020202020204" pitchFamily="34" charset="0"/>
              </a:rPr>
              <a:pPr>
                <a:spcBef>
                  <a:spcPct val="0"/>
                </a:spcBef>
              </a:pPr>
              <a:t>35</a:t>
            </a:fld>
            <a:endParaRPr lang="it-IT" altLang="it-IT">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egnaposto immagine diapositiva 1">
            <a:extLst>
              <a:ext uri="{FF2B5EF4-FFF2-40B4-BE49-F238E27FC236}">
                <a16:creationId xmlns:a16="http://schemas.microsoft.com/office/drawing/2014/main" id="{60454005-1026-83BB-DFA7-AE87C6D67C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Segnaposto note 2">
            <a:extLst>
              <a:ext uri="{FF2B5EF4-FFF2-40B4-BE49-F238E27FC236}">
                <a16:creationId xmlns:a16="http://schemas.microsoft.com/office/drawing/2014/main" id="{D59E3B78-AC56-D7F6-23C9-2DEC98E314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28676" name="Segnaposto numero diapositiva 3">
            <a:extLst>
              <a:ext uri="{FF2B5EF4-FFF2-40B4-BE49-F238E27FC236}">
                <a16:creationId xmlns:a16="http://schemas.microsoft.com/office/drawing/2014/main" id="{21344285-60C9-5F28-51BF-B30D43A665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6DA102-6AAE-44C8-918D-20EB446B9649}" type="slidenum">
              <a:rPr lang="it-IT" altLang="it-IT" smtClean="0">
                <a:latin typeface="Arial" panose="020B0604020202020204" pitchFamily="34" charset="0"/>
              </a:rPr>
              <a:pPr>
                <a:spcBef>
                  <a:spcPct val="0"/>
                </a:spcBef>
              </a:pPr>
              <a:t>36</a:t>
            </a:fld>
            <a:endParaRPr lang="it-IT" altLang="it-IT">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a:extLst>
              <a:ext uri="{FF2B5EF4-FFF2-40B4-BE49-F238E27FC236}">
                <a16:creationId xmlns:a16="http://schemas.microsoft.com/office/drawing/2014/main" id="{8EE5E3B4-B3F6-7D68-3D81-65C5EB7F0C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egnaposto note 2">
            <a:extLst>
              <a:ext uri="{FF2B5EF4-FFF2-40B4-BE49-F238E27FC236}">
                <a16:creationId xmlns:a16="http://schemas.microsoft.com/office/drawing/2014/main" id="{B82D1937-F769-6CB7-7136-97A0A562CA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30724" name="Segnaposto numero diapositiva 3">
            <a:extLst>
              <a:ext uri="{FF2B5EF4-FFF2-40B4-BE49-F238E27FC236}">
                <a16:creationId xmlns:a16="http://schemas.microsoft.com/office/drawing/2014/main" id="{69CC877C-D625-E535-8546-E653CD5563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BDFB5C0-CBA9-4533-B312-0EDF84E59618}" type="slidenum">
              <a:rPr lang="it-IT" altLang="it-IT" smtClean="0">
                <a:latin typeface="Arial" panose="020B0604020202020204" pitchFamily="34" charset="0"/>
              </a:rPr>
              <a:pPr>
                <a:spcBef>
                  <a:spcPct val="0"/>
                </a:spcBef>
              </a:pPr>
              <a:t>37</a:t>
            </a:fld>
            <a:endParaRPr lang="it-IT" altLang="it-IT">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a:extLst>
              <a:ext uri="{FF2B5EF4-FFF2-40B4-BE49-F238E27FC236}">
                <a16:creationId xmlns:a16="http://schemas.microsoft.com/office/drawing/2014/main" id="{BB082129-0955-F46B-F50E-6593F791F9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Segnaposto note 2">
            <a:extLst>
              <a:ext uri="{FF2B5EF4-FFF2-40B4-BE49-F238E27FC236}">
                <a16:creationId xmlns:a16="http://schemas.microsoft.com/office/drawing/2014/main" id="{B56D5670-29BE-52A9-A1BF-30E6A5F484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32772" name="Segnaposto numero diapositiva 3">
            <a:extLst>
              <a:ext uri="{FF2B5EF4-FFF2-40B4-BE49-F238E27FC236}">
                <a16:creationId xmlns:a16="http://schemas.microsoft.com/office/drawing/2014/main" id="{EB828550-D9D8-9250-8EE5-EC9C2B3BC7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21FC6AE-730F-444B-8800-FA2AE3F5880E}" type="slidenum">
              <a:rPr lang="it-IT" altLang="it-IT" smtClean="0">
                <a:latin typeface="Arial" panose="020B0604020202020204" pitchFamily="34" charset="0"/>
              </a:rPr>
              <a:pPr>
                <a:spcBef>
                  <a:spcPct val="0"/>
                </a:spcBef>
              </a:pPr>
              <a:t>38</a:t>
            </a:fld>
            <a:endParaRPr lang="it-IT" altLang="it-IT">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immagine diapositiva 1">
            <a:extLst>
              <a:ext uri="{FF2B5EF4-FFF2-40B4-BE49-F238E27FC236}">
                <a16:creationId xmlns:a16="http://schemas.microsoft.com/office/drawing/2014/main" id="{52D66E2E-EDFC-FF6F-5AFB-B802285311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egnaposto note 2">
            <a:extLst>
              <a:ext uri="{FF2B5EF4-FFF2-40B4-BE49-F238E27FC236}">
                <a16:creationId xmlns:a16="http://schemas.microsoft.com/office/drawing/2014/main" id="{8AE3C46C-992B-D362-70A5-5D99728328D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36868" name="Segnaposto numero diapositiva 3">
            <a:extLst>
              <a:ext uri="{FF2B5EF4-FFF2-40B4-BE49-F238E27FC236}">
                <a16:creationId xmlns:a16="http://schemas.microsoft.com/office/drawing/2014/main" id="{7C452948-74A9-8767-5BA9-5F07517163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D084724-16C7-43C6-9926-19EE2DA8EBC1}" type="slidenum">
              <a:rPr lang="it-IT" altLang="it-IT" smtClean="0">
                <a:latin typeface="Arial" panose="020B0604020202020204" pitchFamily="34" charset="0"/>
              </a:rPr>
              <a:pPr>
                <a:spcBef>
                  <a:spcPct val="0"/>
                </a:spcBef>
              </a:pPr>
              <a:t>39</a:t>
            </a:fld>
            <a:endParaRPr lang="it-IT" altLang="it-IT">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a:extLst>
              <a:ext uri="{FF2B5EF4-FFF2-40B4-BE49-F238E27FC236}">
                <a16:creationId xmlns:a16="http://schemas.microsoft.com/office/drawing/2014/main" id="{78375CFB-A313-B875-B5D6-1FC66F404C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Segnaposto note 2">
            <a:extLst>
              <a:ext uri="{FF2B5EF4-FFF2-40B4-BE49-F238E27FC236}">
                <a16:creationId xmlns:a16="http://schemas.microsoft.com/office/drawing/2014/main" id="{AFA93502-5D37-0DAE-2A1B-DC9EF735BA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38916" name="Segnaposto numero diapositiva 3">
            <a:extLst>
              <a:ext uri="{FF2B5EF4-FFF2-40B4-BE49-F238E27FC236}">
                <a16:creationId xmlns:a16="http://schemas.microsoft.com/office/drawing/2014/main" id="{90762B00-EC98-4ADF-B174-495293343F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064039-3DC2-4905-97CA-28E50425534C}" type="slidenum">
              <a:rPr lang="it-IT" altLang="it-IT" smtClean="0">
                <a:latin typeface="Arial" panose="020B0604020202020204" pitchFamily="34" charset="0"/>
              </a:rPr>
              <a:pPr>
                <a:spcBef>
                  <a:spcPct val="0"/>
                </a:spcBef>
              </a:pPr>
              <a:t>40</a:t>
            </a:fld>
            <a:endParaRPr lang="it-IT" altLang="it-IT">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immagine diapositiva 1">
            <a:extLst>
              <a:ext uri="{FF2B5EF4-FFF2-40B4-BE49-F238E27FC236}">
                <a16:creationId xmlns:a16="http://schemas.microsoft.com/office/drawing/2014/main" id="{C38CF875-8A59-EAE4-53EF-6F4E00B736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Segnaposto note 2">
            <a:extLst>
              <a:ext uri="{FF2B5EF4-FFF2-40B4-BE49-F238E27FC236}">
                <a16:creationId xmlns:a16="http://schemas.microsoft.com/office/drawing/2014/main" id="{6894E18B-9B99-67C9-2BA1-15C27FDD97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40964" name="Segnaposto numero diapositiva 3">
            <a:extLst>
              <a:ext uri="{FF2B5EF4-FFF2-40B4-BE49-F238E27FC236}">
                <a16:creationId xmlns:a16="http://schemas.microsoft.com/office/drawing/2014/main" id="{FB2E93EF-E518-94EF-4B67-BF51BACD72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26B0DBE-041D-43A2-98B9-B784705B5875}" type="slidenum">
              <a:rPr lang="it-IT" altLang="it-IT" smtClean="0">
                <a:latin typeface="Arial" panose="020B0604020202020204" pitchFamily="34" charset="0"/>
              </a:rPr>
              <a:pPr>
                <a:spcBef>
                  <a:spcPct val="0"/>
                </a:spcBef>
              </a:pPr>
              <a:t>41</a:t>
            </a:fld>
            <a:endParaRPr lang="it-IT" altLang="it-IT">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egnaposto immagine diapositiva 1">
            <a:extLst>
              <a:ext uri="{FF2B5EF4-FFF2-40B4-BE49-F238E27FC236}">
                <a16:creationId xmlns:a16="http://schemas.microsoft.com/office/drawing/2014/main" id="{C918561A-D586-7258-CD33-FB39EB3647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Segnaposto note 2">
            <a:extLst>
              <a:ext uri="{FF2B5EF4-FFF2-40B4-BE49-F238E27FC236}">
                <a16:creationId xmlns:a16="http://schemas.microsoft.com/office/drawing/2014/main" id="{C9D5B804-197D-1E9C-5E03-DBD27A5BB6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43012" name="Segnaposto numero diapositiva 3">
            <a:extLst>
              <a:ext uri="{FF2B5EF4-FFF2-40B4-BE49-F238E27FC236}">
                <a16:creationId xmlns:a16="http://schemas.microsoft.com/office/drawing/2014/main" id="{D87C5019-AD35-734F-C097-4D90A98856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B9B5FFB-5370-494A-91FF-E0C34DB29433}" type="slidenum">
              <a:rPr lang="it-IT" altLang="it-IT" smtClean="0">
                <a:latin typeface="Arial" panose="020B0604020202020204" pitchFamily="34" charset="0"/>
              </a:rPr>
              <a:pPr>
                <a:spcBef>
                  <a:spcPct val="0"/>
                </a:spcBef>
              </a:pPr>
              <a:t>42</a:t>
            </a:fld>
            <a:endParaRPr lang="it-IT" altLang="it-IT">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a:extLst>
              <a:ext uri="{FF2B5EF4-FFF2-40B4-BE49-F238E27FC236}">
                <a16:creationId xmlns:a16="http://schemas.microsoft.com/office/drawing/2014/main" id="{28B01DE8-971B-2C21-79D3-E677CCD564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Segnaposto note 2">
            <a:extLst>
              <a:ext uri="{FF2B5EF4-FFF2-40B4-BE49-F238E27FC236}">
                <a16:creationId xmlns:a16="http://schemas.microsoft.com/office/drawing/2014/main" id="{03563614-6E26-4CFB-5313-65A38805A5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61444" name="Segnaposto numero diapositiva 3">
            <a:extLst>
              <a:ext uri="{FF2B5EF4-FFF2-40B4-BE49-F238E27FC236}">
                <a16:creationId xmlns:a16="http://schemas.microsoft.com/office/drawing/2014/main" id="{1DB12525-6831-89C9-36DC-08D7AAD1BB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C1E271-0FE8-4123-8E87-890295504FE8}" type="slidenum">
              <a:rPr lang="it-IT" altLang="it-IT" smtClean="0">
                <a:latin typeface="Arial" panose="020B0604020202020204" pitchFamily="34" charset="0"/>
              </a:rPr>
              <a:pPr>
                <a:spcBef>
                  <a:spcPct val="0"/>
                </a:spcBef>
              </a:pPr>
              <a:t>43</a:t>
            </a:fld>
            <a:endParaRPr lang="it-IT" altLang="it-IT">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immagine diapositiva 1">
            <a:extLst>
              <a:ext uri="{FF2B5EF4-FFF2-40B4-BE49-F238E27FC236}">
                <a16:creationId xmlns:a16="http://schemas.microsoft.com/office/drawing/2014/main" id="{2E944970-0DCD-F09F-260D-FF810ABE09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Segnaposto note 2">
            <a:extLst>
              <a:ext uri="{FF2B5EF4-FFF2-40B4-BE49-F238E27FC236}">
                <a16:creationId xmlns:a16="http://schemas.microsoft.com/office/drawing/2014/main" id="{533DE396-7BCA-B0FD-F1BE-0D04472BE4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63492" name="Segnaposto numero diapositiva 3">
            <a:extLst>
              <a:ext uri="{FF2B5EF4-FFF2-40B4-BE49-F238E27FC236}">
                <a16:creationId xmlns:a16="http://schemas.microsoft.com/office/drawing/2014/main" id="{B6BDA115-2E08-1AE8-9307-ED8E656A30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3D882B-2C7B-4B70-835A-FF31CBD4DBE9}" type="slidenum">
              <a:rPr lang="it-IT" altLang="it-IT" smtClean="0">
                <a:latin typeface="Arial" panose="020B0604020202020204" pitchFamily="34" charset="0"/>
              </a:rPr>
              <a:pPr>
                <a:spcBef>
                  <a:spcPct val="0"/>
                </a:spcBef>
              </a:pPr>
              <a:t>44</a:t>
            </a:fld>
            <a:endParaRPr lang="it-IT" altLang="it-IT">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egnaposto immagine diapositiva 1">
            <a:extLst>
              <a:ext uri="{FF2B5EF4-FFF2-40B4-BE49-F238E27FC236}">
                <a16:creationId xmlns:a16="http://schemas.microsoft.com/office/drawing/2014/main" id="{B0ED5E7A-505E-7869-12B0-BB25239378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Segnaposto note 2">
            <a:extLst>
              <a:ext uri="{FF2B5EF4-FFF2-40B4-BE49-F238E27FC236}">
                <a16:creationId xmlns:a16="http://schemas.microsoft.com/office/drawing/2014/main" id="{A24CBAAE-0086-85DD-FA23-46DB812283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90116" name="Segnaposto numero diapositiva 3">
            <a:extLst>
              <a:ext uri="{FF2B5EF4-FFF2-40B4-BE49-F238E27FC236}">
                <a16:creationId xmlns:a16="http://schemas.microsoft.com/office/drawing/2014/main" id="{B4B749CE-ADB8-D610-1676-F388869836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F25357A-CF1B-4524-B387-8B54CB8B1544}" type="slidenum">
              <a:rPr lang="it-IT" altLang="it-IT" smtClean="0">
                <a:latin typeface="Arial" panose="020B0604020202020204" pitchFamily="34" charset="0"/>
              </a:rPr>
              <a:pPr>
                <a:spcBef>
                  <a:spcPct val="0"/>
                </a:spcBef>
              </a:pPr>
              <a:t>47</a:t>
            </a:fld>
            <a:endParaRPr lang="it-IT" altLang="it-IT">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a:extLst>
              <a:ext uri="{FF2B5EF4-FFF2-40B4-BE49-F238E27FC236}">
                <a16:creationId xmlns:a16="http://schemas.microsoft.com/office/drawing/2014/main" id="{A0D89D1A-5AF1-8921-82C0-F8D69FAA2F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Segnaposto note 2">
            <a:extLst>
              <a:ext uri="{FF2B5EF4-FFF2-40B4-BE49-F238E27FC236}">
                <a16:creationId xmlns:a16="http://schemas.microsoft.com/office/drawing/2014/main" id="{3E20AFE6-6770-E5E7-1E00-00B7E3668F2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70660" name="Segnaposto numero diapositiva 3">
            <a:extLst>
              <a:ext uri="{FF2B5EF4-FFF2-40B4-BE49-F238E27FC236}">
                <a16:creationId xmlns:a16="http://schemas.microsoft.com/office/drawing/2014/main" id="{6ECF2FD4-07BC-5659-379D-DBAA7A0B68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30DC226-A755-4EBC-8C1D-50E9F25393D2}" type="slidenum">
              <a:rPr lang="it-IT" altLang="it-IT" sz="1200" smtClean="0"/>
              <a:pPr/>
              <a:t>48</a:t>
            </a:fld>
            <a:endParaRPr lang="it-IT" altLang="it-IT"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egnaposto immagine diapositiva 1">
            <a:extLst>
              <a:ext uri="{FF2B5EF4-FFF2-40B4-BE49-F238E27FC236}">
                <a16:creationId xmlns:a16="http://schemas.microsoft.com/office/drawing/2014/main" id="{AE8A9CBF-8DBB-2684-EC04-DF7504CCD1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Segnaposto note 2">
            <a:extLst>
              <a:ext uri="{FF2B5EF4-FFF2-40B4-BE49-F238E27FC236}">
                <a16:creationId xmlns:a16="http://schemas.microsoft.com/office/drawing/2014/main" id="{FA845214-3971-D209-90E6-1DE72E9E4F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01380" name="Segnaposto numero diapositiva 3">
            <a:extLst>
              <a:ext uri="{FF2B5EF4-FFF2-40B4-BE49-F238E27FC236}">
                <a16:creationId xmlns:a16="http://schemas.microsoft.com/office/drawing/2014/main" id="{40C466B2-917A-A6A7-BEA7-368AF850A2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438E692-F075-4DCC-8447-DE9536C26C9E}" type="slidenum">
              <a:rPr lang="it-IT" altLang="it-IT" smtClean="0">
                <a:latin typeface="Arial" panose="020B0604020202020204" pitchFamily="34" charset="0"/>
              </a:rPr>
              <a:pPr>
                <a:spcBef>
                  <a:spcPct val="0"/>
                </a:spcBef>
              </a:pPr>
              <a:t>49</a:t>
            </a:fld>
            <a:endParaRPr lang="it-IT" altLang="it-IT">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egnaposto immagine diapositiva 1">
            <a:extLst>
              <a:ext uri="{FF2B5EF4-FFF2-40B4-BE49-F238E27FC236}">
                <a16:creationId xmlns:a16="http://schemas.microsoft.com/office/drawing/2014/main" id="{3484DA46-DDE9-8B5C-8249-2AEE69E453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Segnaposto note 2">
            <a:extLst>
              <a:ext uri="{FF2B5EF4-FFF2-40B4-BE49-F238E27FC236}">
                <a16:creationId xmlns:a16="http://schemas.microsoft.com/office/drawing/2014/main" id="{45F40072-6BCB-41AF-D7DF-B340D0C850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59396" name="Segnaposto numero diapositiva 3">
            <a:extLst>
              <a:ext uri="{FF2B5EF4-FFF2-40B4-BE49-F238E27FC236}">
                <a16:creationId xmlns:a16="http://schemas.microsoft.com/office/drawing/2014/main" id="{2947B927-28C7-C228-9C32-4C636D6154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D6D88A-3937-48E0-9C89-94378B6C43BF}" type="slidenum">
              <a:rPr lang="it-IT" altLang="it-IT" smtClean="0">
                <a:latin typeface="Arial" panose="020B0604020202020204" pitchFamily="34" charset="0"/>
              </a:rPr>
              <a:pPr>
                <a:spcBef>
                  <a:spcPct val="0"/>
                </a:spcBef>
              </a:pPr>
              <a:t>50</a:t>
            </a:fld>
            <a:endParaRPr lang="it-IT" altLang="it-IT">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51</a:t>
            </a:fld>
            <a:endParaRPr lang="it-IT" altLang="it-IT" sz="1200"/>
          </a:p>
        </p:txBody>
      </p:sp>
    </p:spTree>
    <p:extLst>
      <p:ext uri="{BB962C8B-B14F-4D97-AF65-F5344CB8AC3E}">
        <p14:creationId xmlns:p14="http://schemas.microsoft.com/office/powerpoint/2010/main" val="33165436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52</a:t>
            </a:fld>
            <a:endParaRPr lang="it-IT" altLang="it-IT" sz="1200"/>
          </a:p>
        </p:txBody>
      </p:sp>
    </p:spTree>
    <p:extLst>
      <p:ext uri="{BB962C8B-B14F-4D97-AF65-F5344CB8AC3E}">
        <p14:creationId xmlns:p14="http://schemas.microsoft.com/office/powerpoint/2010/main" val="36174709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53</a:t>
            </a:fld>
            <a:endParaRPr lang="it-IT" altLang="it-IT" sz="1200"/>
          </a:p>
        </p:txBody>
      </p:sp>
    </p:spTree>
    <p:extLst>
      <p:ext uri="{BB962C8B-B14F-4D97-AF65-F5344CB8AC3E}">
        <p14:creationId xmlns:p14="http://schemas.microsoft.com/office/powerpoint/2010/main" val="233842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8/29/2022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dirty="0"/>
          </a:p>
        </p:txBody>
      </p:sp>
    </p:spTree>
    <p:extLst>
      <p:ext uri="{BB962C8B-B14F-4D97-AF65-F5344CB8AC3E}">
        <p14:creationId xmlns:p14="http://schemas.microsoft.com/office/powerpoint/2010/main" val="405141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8/29/2022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3618860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8/29/2022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dirty="0"/>
          </a:p>
        </p:txBody>
      </p:sp>
    </p:spTree>
    <p:extLst>
      <p:ext uri="{BB962C8B-B14F-4D97-AF65-F5344CB8AC3E}">
        <p14:creationId xmlns:p14="http://schemas.microsoft.com/office/powerpoint/2010/main" val="204822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8/29/2022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704683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8/29/2022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245286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8/29/2022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3479737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8/29/2022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3064357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8/29/2022</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‹N›</a:t>
            </a:fld>
            <a:endParaRPr lang="en-US"/>
          </a:p>
        </p:txBody>
      </p:sp>
    </p:spTree>
    <p:extLst>
      <p:ext uri="{BB962C8B-B14F-4D97-AF65-F5344CB8AC3E}">
        <p14:creationId xmlns:p14="http://schemas.microsoft.com/office/powerpoint/2010/main" val="1832081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8/29/2022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‹N›</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6237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8/29/2022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2787561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8/29/2022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‹N›</a:t>
            </a:fld>
            <a:endParaRPr lang="en-US"/>
          </a:p>
        </p:txBody>
      </p:sp>
    </p:spTree>
    <p:extLst>
      <p:ext uri="{BB962C8B-B14F-4D97-AF65-F5344CB8AC3E}">
        <p14:creationId xmlns:p14="http://schemas.microsoft.com/office/powerpoint/2010/main" val="3443869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48321" y="149040"/>
            <a:ext cx="11146790" cy="487680"/>
          </a:xfrm>
          <a:prstGeom prst="rect">
            <a:avLst/>
          </a:prstGeom>
        </p:spPr>
        <p:txBody>
          <a:bodyPr wrap="square" lIns="0" tIns="0" rIns="0" bIns="0">
            <a:spAutoFit/>
          </a:bodyPr>
          <a:lstStyle>
            <a:lvl1pPr>
              <a:defRPr sz="3200" b="0" i="1">
                <a:solidFill>
                  <a:srgbClr val="FFFF00"/>
                </a:solidFill>
                <a:latin typeface="Franklin Gothic Medium"/>
                <a:cs typeface="Franklin Gothic Medium"/>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8/29/2022</a:t>
            </a:fld>
            <a:endParaRPr lang="en-US" dirty="0"/>
          </a:p>
        </p:txBody>
      </p:sp>
      <p:sp>
        <p:nvSpPr>
          <p:cNvPr id="6" name="Holder 6"/>
          <p:cNvSpPr>
            <a:spLocks noGrp="1"/>
          </p:cNvSpPr>
          <p:nvPr>
            <p:ph type="sldNum" sz="quarter" idx="7"/>
          </p:nvPr>
        </p:nvSpPr>
        <p:spPr/>
        <p:txBody>
          <a:bodyPr lIns="0" tIns="0" rIns="0" bIns="0"/>
          <a:lstStyle>
            <a:lvl1pPr>
              <a:defRPr sz="1600" b="0" i="0">
                <a:solidFill>
                  <a:schemeClr val="bg1"/>
                </a:solidFill>
                <a:latin typeface="Calibri"/>
                <a:cs typeface="Calibri"/>
              </a:defRPr>
            </a:lvl1pPr>
          </a:lstStyle>
          <a:p>
            <a:pPr marL="51435">
              <a:lnSpc>
                <a:spcPct val="100000"/>
              </a:lnSpc>
              <a:spcBef>
                <a:spcPts val="175"/>
              </a:spcBef>
            </a:pPr>
            <a:fld id="{81D60167-4931-47E6-BA6A-407CBD079E47}" type="slidenum">
              <a:rPr b="1" spc="-5" dirty="0">
                <a:latin typeface="Calibri"/>
                <a:cs typeface="Calibri"/>
              </a:rPr>
              <a:t>‹N›</a:t>
            </a:fld>
            <a:endParaRPr b="1" spc="-5" dirty="0">
              <a:latin typeface="Calibri"/>
              <a:cs typeface="Calibri"/>
            </a:endParaRPr>
          </a:p>
        </p:txBody>
      </p:sp>
    </p:spTree>
    <p:extLst>
      <p:ext uri="{BB962C8B-B14F-4D97-AF65-F5344CB8AC3E}">
        <p14:creationId xmlns:p14="http://schemas.microsoft.com/office/powerpoint/2010/main" val="12913822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cSld name="Titolo e contenuto sopra testo 2">
    <p:spTree>
      <p:nvGrpSpPr>
        <p:cNvPr id="1" name=""/>
        <p:cNvGrpSpPr/>
        <p:nvPr/>
      </p:nvGrpSpPr>
      <p:grpSpPr>
        <a:xfrm>
          <a:off x="0" y="0"/>
          <a:ext cx="0" cy="0"/>
          <a:chOff x="0" y="0"/>
          <a:chExt cx="0" cy="0"/>
        </a:xfrm>
      </p:grpSpPr>
      <p:sp>
        <p:nvSpPr>
          <p:cNvPr id="2" name="Titolo 1"/>
          <p:cNvSpPr>
            <a:spLocks noGrp="1"/>
          </p:cNvSpPr>
          <p:nvPr>
            <p:ph type="title"/>
          </p:nvPr>
        </p:nvSpPr>
        <p:spPr>
          <a:xfrm>
            <a:off x="402167" y="228601"/>
            <a:ext cx="11347451" cy="1325563"/>
          </a:xfrm>
        </p:spPr>
        <p:txBody>
          <a:bodyPr/>
          <a:lstStyle/>
          <a:p>
            <a:r>
              <a:rPr lang="it-IT"/>
              <a:t>Fare clic per modificare lo stile del titolo</a:t>
            </a:r>
          </a:p>
        </p:txBody>
      </p:sp>
      <p:sp>
        <p:nvSpPr>
          <p:cNvPr id="3" name="Segnaposto contenuto 2"/>
          <p:cNvSpPr>
            <a:spLocks noGrp="1"/>
          </p:cNvSpPr>
          <p:nvPr>
            <p:ph sz="quarter" idx="1"/>
          </p:nvPr>
        </p:nvSpPr>
        <p:spPr>
          <a:xfrm>
            <a:off x="402168" y="1676400"/>
            <a:ext cx="5592233" cy="21351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6197601" y="1676400"/>
            <a:ext cx="5592233" cy="21351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402167" y="3963989"/>
            <a:ext cx="11387667" cy="21351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Rectangle 4">
            <a:extLst>
              <a:ext uri="{FF2B5EF4-FFF2-40B4-BE49-F238E27FC236}">
                <a16:creationId xmlns:a16="http://schemas.microsoft.com/office/drawing/2014/main" id="{7AA7EB77-C226-6576-44E7-2BF6D8E1BCD6}"/>
              </a:ext>
            </a:extLst>
          </p:cNvPr>
          <p:cNvSpPr>
            <a:spLocks noGrp="1" noChangeArrowheads="1"/>
          </p:cNvSpPr>
          <p:nvPr>
            <p:ph type="dt" sz="half" idx="10"/>
          </p:nvPr>
        </p:nvSpPr>
        <p:spPr>
          <a:ln/>
        </p:spPr>
        <p:txBody>
          <a:bodyPr/>
          <a:lstStyle>
            <a:lvl1pPr>
              <a:defRPr/>
            </a:lvl1pPr>
          </a:lstStyle>
          <a:p>
            <a:pPr>
              <a:defRPr/>
            </a:pPr>
            <a:endParaRPr lang="it-IT"/>
          </a:p>
        </p:txBody>
      </p:sp>
      <p:sp>
        <p:nvSpPr>
          <p:cNvPr id="7" name="Rectangle 5">
            <a:extLst>
              <a:ext uri="{FF2B5EF4-FFF2-40B4-BE49-F238E27FC236}">
                <a16:creationId xmlns:a16="http://schemas.microsoft.com/office/drawing/2014/main" id="{6B5928A9-5C7C-140A-ADE5-1ADFD8E9E389}"/>
              </a:ext>
            </a:extLst>
          </p:cNvPr>
          <p:cNvSpPr>
            <a:spLocks noGrp="1" noChangeArrowheads="1"/>
          </p:cNvSpPr>
          <p:nvPr>
            <p:ph type="ftr" sz="quarter" idx="11"/>
          </p:nvPr>
        </p:nvSpPr>
        <p:spPr>
          <a:ln/>
        </p:spPr>
        <p:txBody>
          <a:bodyPr/>
          <a:lstStyle>
            <a:lvl1pPr>
              <a:defRPr/>
            </a:lvl1pPr>
          </a:lstStyle>
          <a:p>
            <a:pPr>
              <a:defRPr/>
            </a:pPr>
            <a:endParaRPr lang="it-IT"/>
          </a:p>
        </p:txBody>
      </p:sp>
      <p:sp>
        <p:nvSpPr>
          <p:cNvPr id="8" name="Rectangle 6">
            <a:extLst>
              <a:ext uri="{FF2B5EF4-FFF2-40B4-BE49-F238E27FC236}">
                <a16:creationId xmlns:a16="http://schemas.microsoft.com/office/drawing/2014/main" id="{77817C7F-605D-E681-2A78-2F7115D83DCA}"/>
              </a:ext>
            </a:extLst>
          </p:cNvPr>
          <p:cNvSpPr>
            <a:spLocks noGrp="1" noChangeArrowheads="1"/>
          </p:cNvSpPr>
          <p:nvPr>
            <p:ph type="sldNum" sz="quarter" idx="12"/>
          </p:nvPr>
        </p:nvSpPr>
        <p:spPr>
          <a:ln/>
        </p:spPr>
        <p:txBody>
          <a:bodyPr/>
          <a:lstStyle>
            <a:lvl1pPr>
              <a:defRPr/>
            </a:lvl1pPr>
          </a:lstStyle>
          <a:p>
            <a:pPr>
              <a:defRPr/>
            </a:pPr>
            <a:fld id="{C3BA3947-A2D0-49F0-8961-E29E3ECB5DFF}" type="slidenum">
              <a:rPr lang="it-IT" altLang="it-IT"/>
              <a:pPr>
                <a:defRPr/>
              </a:pPr>
              <a:t>‹N›</a:t>
            </a:fld>
            <a:endParaRPr lang="it-IT" altLang="it-IT"/>
          </a:p>
        </p:txBody>
      </p:sp>
    </p:spTree>
    <p:extLst>
      <p:ext uri="{BB962C8B-B14F-4D97-AF65-F5344CB8AC3E}">
        <p14:creationId xmlns:p14="http://schemas.microsoft.com/office/powerpoint/2010/main" val="1638815759"/>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8/29/2022</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‹N›</a:t>
            </a:fld>
            <a:endParaRPr lang="en-US"/>
          </a:p>
        </p:txBody>
      </p:sp>
    </p:spTree>
    <p:extLst>
      <p:ext uri="{BB962C8B-B14F-4D97-AF65-F5344CB8AC3E}">
        <p14:creationId xmlns:p14="http://schemas.microsoft.com/office/powerpoint/2010/main" val="286414388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0" r:id="rId5"/>
    <p:sldLayoutId id="2147483675" r:id="rId6"/>
    <p:sldLayoutId id="2147483676" r:id="rId7"/>
    <p:sldLayoutId id="2147483677" r:id="rId8"/>
    <p:sldLayoutId id="2147483678" r:id="rId9"/>
    <p:sldLayoutId id="2147483679" r:id="rId10"/>
    <p:sldLayoutId id="2147483681" r:id="rId11"/>
    <p:sldLayoutId id="2147483687" r:id="rId12"/>
    <p:sldLayoutId id="2147483688" r:id="rId13"/>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hemeOverride" Target="../theme/themeOverride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3DA02C-EF11-38B7-2CCA-CC60E39F5ACC}"/>
              </a:ext>
            </a:extLst>
          </p:cNvPr>
          <p:cNvPicPr>
            <a:picLocks noChangeAspect="1"/>
          </p:cNvPicPr>
          <p:nvPr/>
        </p:nvPicPr>
        <p:blipFill>
          <a:blip r:embed="rId3"/>
          <a:stretch>
            <a:fillRect/>
          </a:stretch>
        </p:blipFill>
        <p:spPr>
          <a:xfrm>
            <a:off x="3831821" y="786809"/>
            <a:ext cx="4528358" cy="26421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CasellaDiTesto 1">
            <a:extLst>
              <a:ext uri="{FF2B5EF4-FFF2-40B4-BE49-F238E27FC236}">
                <a16:creationId xmlns:a16="http://schemas.microsoft.com/office/drawing/2014/main" id="{14EA0102-A65B-6993-E419-57AE9A19AAB2}"/>
              </a:ext>
            </a:extLst>
          </p:cNvPr>
          <p:cNvSpPr txBox="1"/>
          <p:nvPr/>
        </p:nvSpPr>
        <p:spPr>
          <a:xfrm>
            <a:off x="393405" y="3944679"/>
            <a:ext cx="11291776" cy="1938992"/>
          </a:xfrm>
          <a:prstGeom prst="rect">
            <a:avLst/>
          </a:prstGeom>
          <a:noFill/>
        </p:spPr>
        <p:txBody>
          <a:bodyPr wrap="square" rtlCol="0">
            <a:spAutoFit/>
          </a:bodyPr>
          <a:lstStyle/>
          <a:p>
            <a:pPr algn="ctr"/>
            <a:r>
              <a:rPr lang="it-IT" sz="3600" dirty="0">
                <a:solidFill>
                  <a:srgbClr val="FFC000"/>
                </a:solidFill>
                <a:effectLst>
                  <a:outerShdw blurRad="38100" dist="38100" dir="2700000" algn="tl">
                    <a:srgbClr val="000000">
                      <a:alpha val="43137"/>
                    </a:srgbClr>
                  </a:outerShdw>
                </a:effectLst>
              </a:rPr>
              <a:t>Progetto scolastico per le scuole superiori</a:t>
            </a:r>
          </a:p>
          <a:p>
            <a:pPr algn="ctr"/>
            <a:endParaRPr lang="it-IT" sz="3600" dirty="0">
              <a:solidFill>
                <a:srgbClr val="FFC000"/>
              </a:solidFill>
              <a:effectLst>
                <a:outerShdw blurRad="38100" dist="38100" dir="2700000" algn="tl">
                  <a:srgbClr val="000000">
                    <a:alpha val="43137"/>
                  </a:srgbClr>
                </a:outerShdw>
              </a:effectLst>
            </a:endParaRPr>
          </a:p>
          <a:p>
            <a:pPr algn="ctr"/>
            <a:r>
              <a:rPr lang="it-IT" sz="4800" b="1" i="1" dirty="0">
                <a:solidFill>
                  <a:srgbClr val="FFC000"/>
                </a:solidFill>
                <a:effectLst>
                  <a:outerShdw blurRad="38100" dist="38100" dir="2700000" algn="tl">
                    <a:srgbClr val="000000">
                      <a:alpha val="43137"/>
                    </a:srgbClr>
                  </a:outerShdw>
                </a:effectLst>
              </a:rPr>
              <a:t>Conoscere il </a:t>
            </a:r>
            <a:r>
              <a:rPr lang="it-IT" sz="4800" b="1" i="1" dirty="0" err="1">
                <a:solidFill>
                  <a:srgbClr val="FFC000"/>
                </a:solidFill>
                <a:effectLst>
                  <a:outerShdw blurRad="38100" dist="38100" dir="2700000" algn="tl">
                    <a:srgbClr val="000000">
                      <a:alpha val="43137"/>
                    </a:srgbClr>
                  </a:outerShdw>
                </a:effectLst>
              </a:rPr>
              <a:t>Biodistretto</a:t>
            </a:r>
            <a:r>
              <a:rPr lang="it-IT" sz="4800" b="1" i="1" dirty="0">
                <a:solidFill>
                  <a:srgbClr val="FFC000"/>
                </a:solidFill>
                <a:effectLst>
                  <a:outerShdw blurRad="38100" dist="38100" dir="2700000" algn="tl">
                    <a:srgbClr val="000000">
                      <a:alpha val="43137"/>
                    </a:srgbClr>
                  </a:outerShdw>
                </a:effectLst>
              </a:rPr>
              <a:t> Lago di Bolsena</a:t>
            </a:r>
          </a:p>
        </p:txBody>
      </p:sp>
    </p:spTree>
    <p:extLst>
      <p:ext uri="{BB962C8B-B14F-4D97-AF65-F5344CB8AC3E}">
        <p14:creationId xmlns:p14="http://schemas.microsoft.com/office/powerpoint/2010/main" val="240919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3DA02C-EF11-38B7-2CCA-CC60E39F5ACC}"/>
              </a:ext>
            </a:extLst>
          </p:cNvPr>
          <p:cNvPicPr>
            <a:picLocks noChangeAspect="1"/>
          </p:cNvPicPr>
          <p:nvPr/>
        </p:nvPicPr>
        <p:blipFill>
          <a:blip r:embed="rId3"/>
          <a:stretch>
            <a:fillRect/>
          </a:stretch>
        </p:blipFill>
        <p:spPr>
          <a:xfrm>
            <a:off x="4604175" y="588706"/>
            <a:ext cx="2983649" cy="17408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CasellaDiTesto 1">
            <a:extLst>
              <a:ext uri="{FF2B5EF4-FFF2-40B4-BE49-F238E27FC236}">
                <a16:creationId xmlns:a16="http://schemas.microsoft.com/office/drawing/2014/main" id="{14EA0102-A65B-6993-E419-57AE9A19AAB2}"/>
              </a:ext>
            </a:extLst>
          </p:cNvPr>
          <p:cNvSpPr txBox="1"/>
          <p:nvPr/>
        </p:nvSpPr>
        <p:spPr>
          <a:xfrm>
            <a:off x="450111" y="3019646"/>
            <a:ext cx="11291776" cy="2801986"/>
          </a:xfrm>
          <a:prstGeom prst="rect">
            <a:avLst/>
          </a:prstGeom>
          <a:noFill/>
        </p:spPr>
        <p:txBody>
          <a:bodyPr wrap="square" rtlCol="0">
            <a:spAutoFit/>
          </a:bodyPr>
          <a:lstStyle/>
          <a:p>
            <a:pPr algn="ctr"/>
            <a:r>
              <a:rPr lang="it-IT" sz="3600" b="1" dirty="0">
                <a:solidFill>
                  <a:srgbClr val="FFFF00"/>
                </a:solidFill>
                <a:effectLst>
                  <a:outerShdw blurRad="38100" dist="38100" dir="2700000" algn="tl">
                    <a:srgbClr val="000000">
                      <a:alpha val="43137"/>
                    </a:srgbClr>
                  </a:outerShdw>
                </a:effectLst>
              </a:rPr>
              <a:t>1° anno</a:t>
            </a:r>
          </a:p>
          <a:p>
            <a:pPr algn="ctr"/>
            <a:endParaRPr lang="it-IT" sz="3600" b="1" dirty="0">
              <a:solidFill>
                <a:schemeClr val="accent3">
                  <a:lumMod val="60000"/>
                  <a:lumOff val="40000"/>
                </a:schemeClr>
              </a:solidFill>
              <a:effectLst>
                <a:outerShdw blurRad="38100" dist="38100" dir="2700000" algn="tl">
                  <a:srgbClr val="000000">
                    <a:alpha val="43137"/>
                  </a:srgbClr>
                </a:outerShdw>
              </a:effectLst>
            </a:endParaRPr>
          </a:p>
          <a:p>
            <a:pPr marL="90170" marR="269875" algn="ctr">
              <a:lnSpc>
                <a:spcPct val="107000"/>
              </a:lnSpc>
              <a:spcAft>
                <a:spcPts val="600"/>
              </a:spcAft>
            </a:pPr>
            <a:r>
              <a:rPr lang="it-IT" sz="4800" b="1" i="1" dirty="0">
                <a:solidFill>
                  <a:srgbClr val="FFFF00"/>
                </a:solidFill>
                <a:effectLst>
                  <a:outerShdw blurRad="38100" dist="38100" dir="2700000" algn="tl">
                    <a:srgbClr val="000000">
                      <a:alpha val="43137"/>
                    </a:srgbClr>
                  </a:outerShdw>
                </a:effectLst>
              </a:rPr>
              <a:t>Origini, formazione e caratteristiche </a:t>
            </a:r>
          </a:p>
          <a:p>
            <a:pPr marL="90170" marR="269875" algn="ctr">
              <a:lnSpc>
                <a:spcPct val="107000"/>
              </a:lnSpc>
              <a:spcAft>
                <a:spcPts val="600"/>
              </a:spcAft>
            </a:pPr>
            <a:r>
              <a:rPr lang="it-IT" sz="4800" b="1" i="1" dirty="0">
                <a:solidFill>
                  <a:srgbClr val="FFFF00"/>
                </a:solidFill>
                <a:effectLst>
                  <a:outerShdw blurRad="38100" dist="38100" dir="2700000" algn="tl">
                    <a:srgbClr val="000000">
                      <a:alpha val="43137"/>
                    </a:srgbClr>
                  </a:outerShdw>
                </a:effectLst>
              </a:rPr>
              <a:t>del territorio del </a:t>
            </a:r>
            <a:r>
              <a:rPr lang="it-IT" sz="4800" b="1" i="1" dirty="0" err="1">
                <a:solidFill>
                  <a:srgbClr val="FFFF00"/>
                </a:solidFill>
                <a:effectLst>
                  <a:outerShdw blurRad="38100" dist="38100" dir="2700000" algn="tl">
                    <a:srgbClr val="000000">
                      <a:alpha val="43137"/>
                    </a:srgbClr>
                  </a:outerShdw>
                </a:effectLst>
              </a:rPr>
              <a:t>Biodistretto</a:t>
            </a:r>
            <a:endParaRPr lang="it-IT" sz="4800" b="1"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47285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magine 1">
            <a:extLst>
              <a:ext uri="{FF2B5EF4-FFF2-40B4-BE49-F238E27FC236}">
                <a16:creationId xmlns:a16="http://schemas.microsoft.com/office/drawing/2014/main" id="{6E689EEE-A53F-4490-530A-98BDF608E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2345" y="181694"/>
            <a:ext cx="9759950" cy="6494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2">
            <a:extLst>
              <a:ext uri="{FF2B5EF4-FFF2-40B4-BE49-F238E27FC236}">
                <a16:creationId xmlns:a16="http://schemas.microsoft.com/office/drawing/2014/main" id="{D4E69560-6CD1-D403-4DC2-060C9C254562}"/>
              </a:ext>
            </a:extLst>
          </p:cNvPr>
          <p:cNvSpPr txBox="1">
            <a:spLocks noChangeArrowheads="1"/>
          </p:cNvSpPr>
          <p:nvPr/>
        </p:nvSpPr>
        <p:spPr bwMode="auto">
          <a:xfrm>
            <a:off x="357953" y="1905505"/>
            <a:ext cx="189439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2400" b="1" dirty="0">
                <a:solidFill>
                  <a:srgbClr val="7030A0"/>
                </a:solidFill>
                <a:latin typeface="Arial Narrow" panose="020B0606020202030204" pitchFamily="34" charset="0"/>
              </a:rPr>
              <a:t>Il </a:t>
            </a:r>
            <a:r>
              <a:rPr lang="it-IT" altLang="it-IT" sz="2400" b="1" dirty="0" err="1">
                <a:solidFill>
                  <a:srgbClr val="7030A0"/>
                </a:solidFill>
                <a:latin typeface="Arial Narrow" panose="020B0606020202030204" pitchFamily="34" charset="0"/>
              </a:rPr>
              <a:t>Biodistretto</a:t>
            </a:r>
            <a:r>
              <a:rPr lang="it-IT" altLang="it-IT" sz="2400" b="1" dirty="0">
                <a:solidFill>
                  <a:srgbClr val="7030A0"/>
                </a:solidFill>
                <a:latin typeface="Arial Narrow" panose="020B0606020202030204" pitchFamily="34" charset="0"/>
              </a:rPr>
              <a:t> Lago di </a:t>
            </a:r>
          </a:p>
          <a:p>
            <a:pPr>
              <a:spcBef>
                <a:spcPct val="0"/>
              </a:spcBef>
              <a:buFontTx/>
              <a:buNone/>
            </a:pPr>
            <a:r>
              <a:rPr lang="it-IT" altLang="it-IT" sz="2400" b="1" dirty="0">
                <a:solidFill>
                  <a:srgbClr val="7030A0"/>
                </a:solidFill>
                <a:latin typeface="Arial Narrow" panose="020B0606020202030204" pitchFamily="34" charset="0"/>
              </a:rPr>
              <a:t>Bolsena nasce dall’esigenza</a:t>
            </a:r>
          </a:p>
          <a:p>
            <a:pPr>
              <a:spcBef>
                <a:spcPct val="0"/>
              </a:spcBef>
              <a:buFontTx/>
              <a:buNone/>
            </a:pPr>
            <a:r>
              <a:rPr lang="it-IT" altLang="it-IT" sz="2400" b="1" dirty="0">
                <a:solidFill>
                  <a:srgbClr val="7030A0"/>
                </a:solidFill>
                <a:latin typeface="Arial Narrow" panose="020B0606020202030204" pitchFamily="34" charset="0"/>
              </a:rPr>
              <a:t>di tutelare il suo ambiente</a:t>
            </a:r>
          </a:p>
          <a:p>
            <a:pPr>
              <a:spcBef>
                <a:spcPct val="0"/>
              </a:spcBef>
              <a:buFontTx/>
              <a:buNone/>
            </a:pPr>
            <a:r>
              <a:rPr lang="it-IT" altLang="it-IT" sz="2400" b="1" dirty="0">
                <a:solidFill>
                  <a:srgbClr val="7030A0"/>
                </a:solidFill>
                <a:latin typeface="Arial Narrow" panose="020B0606020202030204" pitchFamily="34" charset="0"/>
              </a:rPr>
              <a:t>unico e fragile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3DA02C-EF11-38B7-2CCA-CC60E39F5ACC}"/>
              </a:ext>
            </a:extLst>
          </p:cNvPr>
          <p:cNvPicPr>
            <a:picLocks noChangeAspect="1"/>
          </p:cNvPicPr>
          <p:nvPr/>
        </p:nvPicPr>
        <p:blipFill>
          <a:blip r:embed="rId3"/>
          <a:stretch>
            <a:fillRect/>
          </a:stretch>
        </p:blipFill>
        <p:spPr>
          <a:xfrm>
            <a:off x="1417132" y="3429000"/>
            <a:ext cx="4528358" cy="26421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CasellaDiTesto 3">
            <a:extLst>
              <a:ext uri="{FF2B5EF4-FFF2-40B4-BE49-F238E27FC236}">
                <a16:creationId xmlns:a16="http://schemas.microsoft.com/office/drawing/2014/main" id="{90F58C75-A506-77EA-F15E-C0522F870113}"/>
              </a:ext>
            </a:extLst>
          </p:cNvPr>
          <p:cNvSpPr txBox="1"/>
          <p:nvPr/>
        </p:nvSpPr>
        <p:spPr>
          <a:xfrm>
            <a:off x="1562576" y="601664"/>
            <a:ext cx="9066847" cy="2308324"/>
          </a:xfrm>
          <a:prstGeom prst="rect">
            <a:avLst/>
          </a:prstGeom>
          <a:noFill/>
          <a:ln w="76200">
            <a:solidFill>
              <a:srgbClr val="92D050"/>
            </a:solidFill>
          </a:ln>
        </p:spPr>
        <p:txBody>
          <a:bodyPr wrap="square">
            <a:spAutoFit/>
          </a:bodyPr>
          <a:lstStyle/>
          <a:p>
            <a:pPr algn="ctr" eaLnBrk="1" hangingPunct="1">
              <a:defRPr/>
            </a:pPr>
            <a:r>
              <a:rPr lang="it-IT" sz="7200" b="1" dirty="0" err="1">
                <a:solidFill>
                  <a:srgbClr val="FFFF00"/>
                </a:solidFill>
                <a:effectLst>
                  <a:outerShdw blurRad="38100" dist="38100" dir="2700000" algn="tl">
                    <a:srgbClr val="000000">
                      <a:alpha val="43137"/>
                    </a:srgbClr>
                  </a:outerShdw>
                </a:effectLst>
              </a:rPr>
              <a:t>Biodistretto</a:t>
            </a:r>
            <a:r>
              <a:rPr lang="it-IT" sz="7200" b="1" dirty="0">
                <a:solidFill>
                  <a:srgbClr val="FFFF00"/>
                </a:solidFill>
                <a:effectLst>
                  <a:outerShdw blurRad="38100" dist="38100" dir="2700000" algn="tl">
                    <a:srgbClr val="000000">
                      <a:alpha val="43137"/>
                    </a:srgbClr>
                  </a:outerShdw>
                </a:effectLst>
              </a:rPr>
              <a:t>:</a:t>
            </a:r>
          </a:p>
          <a:p>
            <a:pPr algn="ctr" eaLnBrk="1" hangingPunct="1">
              <a:defRPr/>
            </a:pPr>
            <a:r>
              <a:rPr lang="it-IT" sz="7200" b="1" dirty="0">
                <a:solidFill>
                  <a:srgbClr val="FFFF99"/>
                </a:solidFill>
                <a:effectLst>
                  <a:outerShdw blurRad="38100" dist="38100" dir="2700000" algn="tl">
                    <a:srgbClr val="000000">
                      <a:alpha val="43137"/>
                    </a:srgbClr>
                  </a:outerShdw>
                </a:effectLst>
              </a:rPr>
              <a:t>una grande alleanza</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6629283" y="3762867"/>
            <a:ext cx="469439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400" b="1" dirty="0">
                <a:solidFill>
                  <a:srgbClr val="7030A0"/>
                </a:solidFill>
                <a:latin typeface="Arial Narrow" panose="020B0606020202030204" pitchFamily="34" charset="0"/>
              </a:rPr>
              <a:t>Il logo del </a:t>
            </a:r>
            <a:r>
              <a:rPr lang="it-IT" altLang="it-IT" sz="2400" b="1" dirty="0" err="1">
                <a:solidFill>
                  <a:srgbClr val="7030A0"/>
                </a:solidFill>
                <a:latin typeface="Arial Narrow" panose="020B0606020202030204" pitchFamily="34" charset="0"/>
              </a:rPr>
              <a:t>Biodistretto</a:t>
            </a:r>
            <a:r>
              <a:rPr lang="it-IT" altLang="it-IT" sz="2400" b="1" dirty="0">
                <a:solidFill>
                  <a:srgbClr val="7030A0"/>
                </a:solidFill>
                <a:latin typeface="Arial Narrow" panose="020B0606020202030204" pitchFamily="34" charset="0"/>
              </a:rPr>
              <a:t> è stato disegnato nel 2019 da un alunno della terza classe della scuola media di Grotte di Castro. Sono proprio i giovani che hanno dato impulso alla nascita del </a:t>
            </a:r>
            <a:r>
              <a:rPr lang="it-IT" altLang="it-IT" sz="2400" b="1" dirty="0" err="1">
                <a:solidFill>
                  <a:srgbClr val="7030A0"/>
                </a:solidFill>
                <a:latin typeface="Arial Narrow" panose="020B0606020202030204" pitchFamily="34" charset="0"/>
              </a:rPr>
              <a:t>Biodistretto</a:t>
            </a:r>
            <a:r>
              <a:rPr lang="it-IT" altLang="it-IT" sz="2400" b="1" dirty="0">
                <a:solidFill>
                  <a:srgbClr val="7030A0"/>
                </a:solidFill>
                <a:latin typeface="Arial Narrow" panose="020B0606020202030204" pitchFamily="34" charset="0"/>
              </a:rPr>
              <a:t>.</a:t>
            </a:r>
          </a:p>
        </p:txBody>
      </p:sp>
    </p:spTree>
    <p:extLst>
      <p:ext uri="{BB962C8B-B14F-4D97-AF65-F5344CB8AC3E}">
        <p14:creationId xmlns:p14="http://schemas.microsoft.com/office/powerpoint/2010/main" val="189206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441DAF6-E689-39E4-C264-F270DAC1789D}"/>
              </a:ext>
            </a:extLst>
          </p:cNvPr>
          <p:cNvSpPr txBox="1"/>
          <p:nvPr/>
        </p:nvSpPr>
        <p:spPr>
          <a:xfrm>
            <a:off x="944880" y="346898"/>
            <a:ext cx="10292080" cy="6586418"/>
          </a:xfrm>
          <a:prstGeom prst="rect">
            <a:avLst/>
          </a:prstGeom>
          <a:noFill/>
        </p:spPr>
        <p:txBody>
          <a:bodyPr wrap="square">
            <a:spAutoFit/>
          </a:bodyPr>
          <a:lstStyle/>
          <a:p>
            <a:pPr algn="ctr">
              <a:spcBef>
                <a:spcPts val="1200"/>
              </a:spcBef>
              <a:defRPr/>
            </a:pPr>
            <a:r>
              <a:rPr lang="it-IT" altLang="it-IT" sz="3000" b="1" dirty="0">
                <a:solidFill>
                  <a:srgbClr val="C00000"/>
                </a:solidFill>
              </a:rPr>
              <a:t>L’obiettivo primario del </a:t>
            </a:r>
            <a:r>
              <a:rPr lang="it-IT" altLang="it-IT" sz="3000" b="1" dirty="0" err="1">
                <a:solidFill>
                  <a:srgbClr val="C00000"/>
                </a:solidFill>
              </a:rPr>
              <a:t>Biodistretto</a:t>
            </a:r>
            <a:r>
              <a:rPr lang="it-IT" altLang="it-IT" sz="3000" b="1" dirty="0">
                <a:solidFill>
                  <a:srgbClr val="C00000"/>
                </a:solidFill>
              </a:rPr>
              <a:t> Lago di Bolsena è </a:t>
            </a:r>
            <a:r>
              <a:rPr lang="it-IT" altLang="it-IT" sz="3000" b="1" dirty="0">
                <a:solidFill>
                  <a:srgbClr val="FF0000"/>
                </a:solidFill>
              </a:rPr>
              <a:t>diffondere la cultura del biologico </a:t>
            </a:r>
            <a:r>
              <a:rPr lang="it-IT" altLang="it-IT" sz="3000" b="1" dirty="0">
                <a:solidFill>
                  <a:srgbClr val="C00000"/>
                </a:solidFill>
              </a:rPr>
              <a:t>per salvaguardare il territorio, il lago e la biodiversità, che fortunatamente ancora caratterizza quest’area geografica. </a:t>
            </a:r>
          </a:p>
          <a:p>
            <a:pPr algn="ctr">
              <a:spcBef>
                <a:spcPts val="1200"/>
              </a:spcBef>
              <a:defRPr/>
            </a:pPr>
            <a:r>
              <a:rPr lang="it-IT" altLang="it-IT" sz="3000" b="1" dirty="0">
                <a:solidFill>
                  <a:srgbClr val="C00000"/>
                </a:solidFill>
              </a:rPr>
              <a:t>Il processo di promozione di uno sviluppo sostenibile coinvolge tanti altri settori economici come la </a:t>
            </a:r>
            <a:r>
              <a:rPr lang="it-IT" altLang="it-IT" sz="3000" b="1" dirty="0">
                <a:solidFill>
                  <a:srgbClr val="FF0000"/>
                </a:solidFill>
              </a:rPr>
              <a:t>pesca</a:t>
            </a:r>
            <a:r>
              <a:rPr lang="it-IT" altLang="it-IT" sz="3000" b="1" dirty="0">
                <a:solidFill>
                  <a:srgbClr val="C00000"/>
                </a:solidFill>
              </a:rPr>
              <a:t>, la </a:t>
            </a:r>
            <a:r>
              <a:rPr lang="it-IT" altLang="it-IT" sz="3000" b="1" dirty="0">
                <a:solidFill>
                  <a:srgbClr val="FF0000"/>
                </a:solidFill>
              </a:rPr>
              <a:t>cultura</a:t>
            </a:r>
            <a:r>
              <a:rPr lang="it-IT" altLang="it-IT" sz="3000" b="1" dirty="0">
                <a:solidFill>
                  <a:srgbClr val="C00000"/>
                </a:solidFill>
              </a:rPr>
              <a:t>, il </a:t>
            </a:r>
            <a:r>
              <a:rPr lang="it-IT" altLang="it-IT" sz="3000" b="1" dirty="0">
                <a:solidFill>
                  <a:srgbClr val="FF0000"/>
                </a:solidFill>
              </a:rPr>
              <a:t>turismo</a:t>
            </a:r>
            <a:r>
              <a:rPr lang="it-IT" altLang="it-IT" sz="3000" b="1" dirty="0">
                <a:solidFill>
                  <a:srgbClr val="C00000"/>
                </a:solidFill>
              </a:rPr>
              <a:t>, le </a:t>
            </a:r>
            <a:r>
              <a:rPr lang="it-IT" altLang="it-IT" sz="3000" b="1" dirty="0">
                <a:solidFill>
                  <a:srgbClr val="FF0000"/>
                </a:solidFill>
              </a:rPr>
              <a:t>energie rinnovabili </a:t>
            </a:r>
            <a:r>
              <a:rPr lang="it-IT" altLang="it-IT" sz="3000" b="1" dirty="0">
                <a:solidFill>
                  <a:srgbClr val="C00000"/>
                </a:solidFill>
              </a:rPr>
              <a:t>(quelle compatibili con il territorio).</a:t>
            </a:r>
          </a:p>
          <a:p>
            <a:pPr algn="ctr">
              <a:spcBef>
                <a:spcPts val="1200"/>
              </a:spcBef>
              <a:defRPr/>
            </a:pPr>
            <a:r>
              <a:rPr lang="it-IT" altLang="it-IT" sz="3000" b="1" dirty="0">
                <a:solidFill>
                  <a:srgbClr val="C00000"/>
                </a:solidFill>
              </a:rPr>
              <a:t>La </a:t>
            </a:r>
            <a:r>
              <a:rPr lang="it-IT" altLang="it-IT" sz="3000" b="1" dirty="0">
                <a:solidFill>
                  <a:srgbClr val="FF0000"/>
                </a:solidFill>
              </a:rPr>
              <a:t>formazione dei giovani </a:t>
            </a:r>
            <a:r>
              <a:rPr lang="it-IT" altLang="it-IT" sz="3000" b="1" dirty="0">
                <a:solidFill>
                  <a:srgbClr val="C00000"/>
                </a:solidFill>
              </a:rPr>
              <a:t>per favorire la conoscenza del territorio rientra tra gli obiettivi specifici del </a:t>
            </a:r>
            <a:r>
              <a:rPr lang="it-IT" altLang="it-IT" sz="3000" b="1" dirty="0" err="1">
                <a:solidFill>
                  <a:srgbClr val="C00000"/>
                </a:solidFill>
              </a:rPr>
              <a:t>Biodistretto</a:t>
            </a:r>
            <a:r>
              <a:rPr lang="it-IT" altLang="it-IT" sz="3000" b="1" dirty="0">
                <a:solidFill>
                  <a:srgbClr val="C00000"/>
                </a:solidFill>
              </a:rPr>
              <a:t>. </a:t>
            </a:r>
          </a:p>
          <a:p>
            <a:pPr algn="ctr">
              <a:spcBef>
                <a:spcPts val="1200"/>
              </a:spcBef>
              <a:defRPr/>
            </a:pPr>
            <a:r>
              <a:rPr lang="it-IT" altLang="it-IT" sz="3000" b="1" dirty="0">
                <a:solidFill>
                  <a:srgbClr val="C00000"/>
                </a:solidFill>
              </a:rPr>
              <a:t>Il </a:t>
            </a:r>
            <a:r>
              <a:rPr lang="it-IT" altLang="it-IT" sz="3000" b="1" dirty="0" err="1">
                <a:solidFill>
                  <a:srgbClr val="C00000"/>
                </a:solidFill>
              </a:rPr>
              <a:t>Biodistretto</a:t>
            </a:r>
            <a:r>
              <a:rPr lang="it-IT" altLang="it-IT" sz="3000" b="1" dirty="0">
                <a:solidFill>
                  <a:srgbClr val="C00000"/>
                </a:solidFill>
              </a:rPr>
              <a:t> è uno strumento nato dal basso che vede la </a:t>
            </a:r>
            <a:r>
              <a:rPr lang="it-IT" altLang="it-IT" sz="3000" b="1" dirty="0">
                <a:solidFill>
                  <a:srgbClr val="FF0000"/>
                </a:solidFill>
              </a:rPr>
              <a:t>partecipazione attiva della cittadinanza</a:t>
            </a:r>
            <a:r>
              <a:rPr lang="it-IT" altLang="it-IT" sz="3000" b="1" dirty="0">
                <a:solidFill>
                  <a:srgbClr val="C00000"/>
                </a:solidFill>
              </a:rPr>
              <a:t>.</a:t>
            </a:r>
          </a:p>
          <a:p>
            <a:pPr algn="ctr">
              <a:defRPr/>
            </a:pPr>
            <a:endParaRPr lang="it-IT" altLang="it-IT" sz="3200" b="1" dirty="0">
              <a:solidFill>
                <a:srgbClr val="C00000"/>
              </a:solidFill>
            </a:endParaRPr>
          </a:p>
        </p:txBody>
      </p:sp>
    </p:spTree>
    <p:extLst>
      <p:ext uri="{BB962C8B-B14F-4D97-AF65-F5344CB8AC3E}">
        <p14:creationId xmlns:p14="http://schemas.microsoft.com/office/powerpoint/2010/main" val="3933034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3">
            <a:extLst>
              <a:ext uri="{FF2B5EF4-FFF2-40B4-BE49-F238E27FC236}">
                <a16:creationId xmlns:a16="http://schemas.microsoft.com/office/drawing/2014/main" id="{3A32C0C9-B898-4351-1795-28D15027F9C1}"/>
              </a:ext>
            </a:extLst>
          </p:cNvPr>
          <p:cNvSpPr txBox="1">
            <a:spLocks noChangeArrowheads="1"/>
          </p:cNvSpPr>
          <p:nvPr/>
        </p:nvSpPr>
        <p:spPr bwMode="auto">
          <a:xfrm>
            <a:off x="524510" y="635635"/>
            <a:ext cx="611981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3600" b="1" dirty="0">
                <a:solidFill>
                  <a:srgbClr val="FF0000"/>
                </a:solidFill>
              </a:rPr>
              <a:t>Progetto scolastico per le scuole secondarie di secondo grado</a:t>
            </a:r>
          </a:p>
        </p:txBody>
      </p:sp>
      <p:cxnSp>
        <p:nvCxnSpPr>
          <p:cNvPr id="4" name="Connettore a gomito 3">
            <a:extLst>
              <a:ext uri="{FF2B5EF4-FFF2-40B4-BE49-F238E27FC236}">
                <a16:creationId xmlns:a16="http://schemas.microsoft.com/office/drawing/2014/main" id="{13981495-C553-5E54-E33D-4904E3B52097}"/>
              </a:ext>
            </a:extLst>
          </p:cNvPr>
          <p:cNvCxnSpPr/>
          <p:nvPr/>
        </p:nvCxnSpPr>
        <p:spPr>
          <a:xfrm>
            <a:off x="2672398" y="2573973"/>
            <a:ext cx="3886200" cy="2957512"/>
          </a:xfrm>
          <a:prstGeom prst="bentConnector3">
            <a:avLst/>
          </a:prstGeom>
          <a:ln w="76200">
            <a:solidFill>
              <a:srgbClr val="7030A0"/>
            </a:solidFill>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5" name="CasellaDiTesto 4">
            <a:extLst>
              <a:ext uri="{FF2B5EF4-FFF2-40B4-BE49-F238E27FC236}">
                <a16:creationId xmlns:a16="http://schemas.microsoft.com/office/drawing/2014/main" id="{8C95A9B1-FA86-BA4C-1208-41BD631C6458}"/>
              </a:ext>
            </a:extLst>
          </p:cNvPr>
          <p:cNvSpPr txBox="1"/>
          <p:nvPr/>
        </p:nvSpPr>
        <p:spPr>
          <a:xfrm>
            <a:off x="6813868" y="2806700"/>
            <a:ext cx="4875212" cy="3416300"/>
          </a:xfrm>
          <a:prstGeom prst="rect">
            <a:avLst/>
          </a:prstGeom>
          <a:noFill/>
          <a:ln w="76200">
            <a:solidFill>
              <a:srgbClr val="92D050"/>
            </a:solidFill>
          </a:ln>
        </p:spPr>
        <p:txBody>
          <a:bodyPr>
            <a:spAutoFit/>
          </a:bodyPr>
          <a:lstStyle/>
          <a:p>
            <a:pPr algn="ctr" eaLnBrk="1" hangingPunct="1">
              <a:defRPr/>
            </a:pPr>
            <a:r>
              <a:rPr lang="it-IT" sz="3000" b="1" dirty="0">
                <a:solidFill>
                  <a:srgbClr val="FFFF00"/>
                </a:solidFill>
                <a:effectLst>
                  <a:outerShdw blurRad="38100" dist="38100" dir="2700000" algn="tl">
                    <a:srgbClr val="000000">
                      <a:alpha val="43137"/>
                    </a:srgbClr>
                  </a:outerShdw>
                </a:effectLst>
              </a:rPr>
              <a:t>Agricoltura biologica</a:t>
            </a:r>
          </a:p>
          <a:p>
            <a:pPr algn="ctr" eaLnBrk="1" hangingPunct="1">
              <a:defRPr/>
            </a:pPr>
            <a:r>
              <a:rPr lang="it-IT" sz="3000" b="1" dirty="0">
                <a:solidFill>
                  <a:srgbClr val="00B0F0"/>
                </a:solidFill>
                <a:effectLst>
                  <a:outerShdw blurRad="38100" dist="38100" dir="2700000" algn="tl">
                    <a:srgbClr val="000000">
                      <a:alpha val="43137"/>
                    </a:srgbClr>
                  </a:outerShdw>
                </a:effectLst>
              </a:rPr>
              <a:t>Pesca sostenibile</a:t>
            </a:r>
          </a:p>
          <a:p>
            <a:pPr algn="ctr" eaLnBrk="1" hangingPunct="1">
              <a:defRPr/>
            </a:pPr>
            <a:r>
              <a:rPr lang="it-IT" sz="3000" b="1" dirty="0">
                <a:solidFill>
                  <a:srgbClr val="993300"/>
                </a:solidFill>
                <a:effectLst>
                  <a:outerShdw blurRad="38100" dist="38100" dir="2700000" algn="tl">
                    <a:srgbClr val="000000">
                      <a:alpha val="43137"/>
                    </a:srgbClr>
                  </a:outerShdw>
                </a:effectLst>
              </a:rPr>
              <a:t>Turismo di qualità</a:t>
            </a:r>
          </a:p>
          <a:p>
            <a:pPr algn="ctr" eaLnBrk="1" hangingPunct="1">
              <a:defRPr/>
            </a:pPr>
            <a:r>
              <a:rPr lang="it-IT" sz="3000" b="1" dirty="0">
                <a:solidFill>
                  <a:srgbClr val="FF5050"/>
                </a:solidFill>
                <a:effectLst>
                  <a:outerShdw blurRad="38100" dist="38100" dir="2700000" algn="tl">
                    <a:srgbClr val="000000">
                      <a:alpha val="43137"/>
                    </a:srgbClr>
                  </a:outerShdw>
                </a:effectLst>
              </a:rPr>
              <a:t>Cultura</a:t>
            </a:r>
          </a:p>
          <a:p>
            <a:pPr algn="ctr" eaLnBrk="1" hangingPunct="1">
              <a:defRPr/>
            </a:pPr>
            <a:r>
              <a:rPr lang="it-IT" sz="3000" b="1" dirty="0">
                <a:solidFill>
                  <a:srgbClr val="008000"/>
                </a:solidFill>
                <a:effectLst>
                  <a:outerShdw blurRad="38100" dist="38100" dir="2700000" algn="tl">
                    <a:srgbClr val="000000">
                      <a:alpha val="43137"/>
                    </a:srgbClr>
                  </a:outerShdw>
                </a:effectLst>
              </a:rPr>
              <a:t>Energie rinnovabili</a:t>
            </a:r>
          </a:p>
          <a:p>
            <a:pPr algn="ctr" eaLnBrk="1" hangingPunct="1">
              <a:defRPr/>
            </a:pPr>
            <a:r>
              <a:rPr lang="it-IT" sz="3600" b="1" u="sng" dirty="0">
                <a:solidFill>
                  <a:srgbClr val="7030A0"/>
                </a:solidFill>
                <a:effectLst>
                  <a:outerShdw blurRad="38100" dist="38100" dir="2700000" algn="tl">
                    <a:srgbClr val="000000">
                      <a:alpha val="43137"/>
                    </a:srgbClr>
                  </a:outerShdw>
                </a:effectLst>
              </a:rPr>
              <a:t>Formazione</a:t>
            </a:r>
          </a:p>
          <a:p>
            <a:pPr algn="ctr" eaLnBrk="1" hangingPunct="1">
              <a:defRPr/>
            </a:pPr>
            <a:r>
              <a:rPr lang="it-IT" sz="3000" b="1" dirty="0">
                <a:solidFill>
                  <a:schemeClr val="tx2">
                    <a:lumMod val="50000"/>
                  </a:schemeClr>
                </a:solidFill>
                <a:effectLst>
                  <a:outerShdw blurRad="38100" dist="38100" dir="2700000" algn="tl">
                    <a:srgbClr val="000000">
                      <a:alpha val="43137"/>
                    </a:srgbClr>
                  </a:outerShdw>
                </a:effectLst>
              </a:rPr>
              <a:t>Partecipazione</a:t>
            </a:r>
          </a:p>
        </p:txBody>
      </p:sp>
      <p:pic>
        <p:nvPicPr>
          <p:cNvPr id="6" name="Immagine 5">
            <a:extLst>
              <a:ext uri="{FF2B5EF4-FFF2-40B4-BE49-F238E27FC236}">
                <a16:creationId xmlns:a16="http://schemas.microsoft.com/office/drawing/2014/main" id="{154C243E-3D65-098C-4DE8-CDDCFE6F334A}"/>
              </a:ext>
            </a:extLst>
          </p:cNvPr>
          <p:cNvPicPr>
            <a:picLocks noChangeAspect="1"/>
          </p:cNvPicPr>
          <p:nvPr/>
        </p:nvPicPr>
        <p:blipFill>
          <a:blip r:embed="rId3"/>
          <a:stretch>
            <a:fillRect/>
          </a:stretch>
        </p:blipFill>
        <p:spPr>
          <a:xfrm>
            <a:off x="8202270" y="746760"/>
            <a:ext cx="2481332" cy="1447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95164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0">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alpha val="30000"/>
                </a:schemeClr>
              </a:gs>
              <a:gs pos="30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009FFE12-64E9-45F4-9C9C-6FC1729A1DEB}"/>
              </a:ext>
            </a:extLst>
          </p:cNvPr>
          <p:cNvSpPr>
            <a:spLocks noGrp="1"/>
          </p:cNvSpPr>
          <p:nvPr>
            <p:ph type="ctrTitle"/>
          </p:nvPr>
        </p:nvSpPr>
        <p:spPr>
          <a:xfrm>
            <a:off x="772160" y="1554480"/>
            <a:ext cx="9709051" cy="3305121"/>
          </a:xfrm>
        </p:spPr>
        <p:txBody>
          <a:bodyPr anchor="b">
            <a:normAutofit fontScale="90000"/>
          </a:bodyPr>
          <a:lstStyle/>
          <a:p>
            <a:pPr algn="l"/>
            <a:r>
              <a:rPr lang="it-IT" sz="6600" b="1" dirty="0">
                <a:effectLst>
                  <a:outerShdw blurRad="38100" dist="38100" dir="2700000" algn="tl">
                    <a:srgbClr val="000000">
                      <a:alpha val="43137"/>
                    </a:srgbClr>
                  </a:outerShdw>
                </a:effectLst>
              </a:rPr>
              <a:t>IL TERRITORIO DEL </a:t>
            </a:r>
            <a:r>
              <a:rPr lang="it-IT" sz="6600" b="1" dirty="0">
                <a:solidFill>
                  <a:schemeClr val="accent3">
                    <a:lumMod val="40000"/>
                    <a:lumOff val="60000"/>
                  </a:schemeClr>
                </a:solidFill>
                <a:effectLst>
                  <a:outerShdw blurRad="38100" dist="38100" dir="2700000" algn="tl">
                    <a:srgbClr val="000000">
                      <a:alpha val="43137"/>
                    </a:srgbClr>
                  </a:outerShdw>
                </a:effectLst>
              </a:rPr>
              <a:t>BIODISTRETTO</a:t>
            </a:r>
            <a:r>
              <a:rPr lang="it-IT" sz="6600" b="1" dirty="0">
                <a:effectLst>
                  <a:outerShdw blurRad="38100" dist="38100" dir="2700000" algn="tl">
                    <a:srgbClr val="000000">
                      <a:alpha val="43137"/>
                    </a:srgbClr>
                  </a:outerShdw>
                </a:effectLst>
              </a:rPr>
              <a:t> E </a:t>
            </a:r>
            <a:br>
              <a:rPr lang="it-IT" sz="6600" b="1" dirty="0">
                <a:effectLst>
                  <a:outerShdw blurRad="38100" dist="38100" dir="2700000" algn="tl">
                    <a:srgbClr val="000000">
                      <a:alpha val="43137"/>
                    </a:srgbClr>
                  </a:outerShdw>
                </a:effectLst>
              </a:rPr>
            </a:br>
            <a:r>
              <a:rPr lang="it-IT" sz="6600" b="1" dirty="0">
                <a:effectLst>
                  <a:outerShdw blurRad="38100" dist="38100" dir="2700000" algn="tl">
                    <a:srgbClr val="000000">
                      <a:alpha val="43137"/>
                    </a:srgbClr>
                  </a:outerShdw>
                </a:effectLst>
              </a:rPr>
              <a:t>I SUOI ANTICHI ABITANTI</a:t>
            </a:r>
          </a:p>
        </p:txBody>
      </p:sp>
    </p:spTree>
    <p:extLst>
      <p:ext uri="{BB962C8B-B14F-4D97-AF65-F5344CB8AC3E}">
        <p14:creationId xmlns:p14="http://schemas.microsoft.com/office/powerpoint/2010/main" val="9172653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9492837" y="5769527"/>
            <a:ext cx="102870" cy="128270"/>
          </a:xfrm>
          <a:custGeom>
            <a:avLst/>
            <a:gdLst/>
            <a:ahLst/>
            <a:cxnLst/>
            <a:rect l="l" t="t" r="r" b="b"/>
            <a:pathLst>
              <a:path w="102870" h="128270">
                <a:moveTo>
                  <a:pt x="101879" y="0"/>
                </a:moveTo>
                <a:lnTo>
                  <a:pt x="0" y="51816"/>
                </a:lnTo>
                <a:lnTo>
                  <a:pt x="102755" y="127787"/>
                </a:lnTo>
                <a:lnTo>
                  <a:pt x="101879" y="0"/>
                </a:lnTo>
                <a:close/>
              </a:path>
            </a:pathLst>
          </a:custGeom>
          <a:solidFill>
            <a:srgbClr val="FF0000"/>
          </a:solidFill>
        </p:spPr>
        <p:txBody>
          <a:bodyPr wrap="square" lIns="0" tIns="0" rIns="0" bIns="0" rtlCol="0"/>
          <a:lstStyle/>
          <a:p>
            <a:endParaRPr dirty="0"/>
          </a:p>
        </p:txBody>
      </p:sp>
      <p:pic>
        <p:nvPicPr>
          <p:cNvPr id="12" name="Picture 2" descr="La Tuscia e l'alta Tuscia viterbese, antica terra degli Etruschi | Meteo  Marta">
            <a:extLst>
              <a:ext uri="{FF2B5EF4-FFF2-40B4-BE49-F238E27FC236}">
                <a16:creationId xmlns:a16="http://schemas.microsoft.com/office/drawing/2014/main" id="{DA2AF74B-6A30-D007-274C-E2AACBA1FF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661" y="794788"/>
            <a:ext cx="5106827" cy="5784510"/>
          </a:xfrm>
          <a:prstGeom prst="rect">
            <a:avLst/>
          </a:prstGeom>
          <a:noFill/>
          <a:extLst>
            <a:ext uri="{909E8E84-426E-40DD-AFC4-6F175D3DCCD1}">
              <a14:hiddenFill xmlns:a14="http://schemas.microsoft.com/office/drawing/2010/main">
                <a:solidFill>
                  <a:srgbClr val="FFFFFF"/>
                </a:solidFill>
              </a14:hiddenFill>
            </a:ext>
          </a:extLst>
        </p:spPr>
      </p:pic>
      <p:sp>
        <p:nvSpPr>
          <p:cNvPr id="13" name="CasellaDiTesto 12">
            <a:extLst>
              <a:ext uri="{FF2B5EF4-FFF2-40B4-BE49-F238E27FC236}">
                <a16:creationId xmlns:a16="http://schemas.microsoft.com/office/drawing/2014/main" id="{2F95C572-9225-FECC-7CDB-9F8F2AEEBA7B}"/>
              </a:ext>
            </a:extLst>
          </p:cNvPr>
          <p:cNvSpPr txBox="1"/>
          <p:nvPr/>
        </p:nvSpPr>
        <p:spPr>
          <a:xfrm>
            <a:off x="1531899" y="277978"/>
            <a:ext cx="3061694" cy="553998"/>
          </a:xfrm>
          <a:prstGeom prst="rect">
            <a:avLst/>
          </a:prstGeom>
          <a:noFill/>
        </p:spPr>
        <p:txBody>
          <a:bodyPr wrap="square" rtlCol="0">
            <a:spAutoFit/>
          </a:bodyPr>
          <a:lstStyle/>
          <a:p>
            <a:r>
              <a:rPr lang="it-IT" sz="3000" b="1" dirty="0">
                <a:solidFill>
                  <a:schemeClr val="bg1"/>
                </a:solidFill>
                <a:effectLst>
                  <a:outerShdw blurRad="38100" dist="38100" dir="2700000" algn="tl">
                    <a:srgbClr val="000000">
                      <a:alpha val="43137"/>
                    </a:srgbClr>
                  </a:outerShdw>
                </a:effectLst>
              </a:rPr>
              <a:t>Antica Tuscia</a:t>
            </a:r>
            <a:endParaRPr lang="en-GB" sz="3000" b="1" dirty="0">
              <a:solidFill>
                <a:schemeClr val="bg1"/>
              </a:solidFill>
              <a:effectLst>
                <a:outerShdw blurRad="38100" dist="38100" dir="2700000" algn="tl">
                  <a:srgbClr val="000000">
                    <a:alpha val="43137"/>
                  </a:srgbClr>
                </a:outerShdw>
              </a:effectLst>
            </a:endParaRPr>
          </a:p>
        </p:txBody>
      </p:sp>
      <p:sp>
        <p:nvSpPr>
          <p:cNvPr id="14" name="CasellaDiTesto 13">
            <a:extLst>
              <a:ext uri="{FF2B5EF4-FFF2-40B4-BE49-F238E27FC236}">
                <a16:creationId xmlns:a16="http://schemas.microsoft.com/office/drawing/2014/main" id="{0EE3AA46-7C0F-1C1C-44EE-93F609B279D8}"/>
              </a:ext>
            </a:extLst>
          </p:cNvPr>
          <p:cNvSpPr txBox="1"/>
          <p:nvPr/>
        </p:nvSpPr>
        <p:spPr>
          <a:xfrm>
            <a:off x="8308776" y="367775"/>
            <a:ext cx="5330347" cy="461665"/>
          </a:xfrm>
          <a:prstGeom prst="rect">
            <a:avLst/>
          </a:prstGeom>
          <a:noFill/>
        </p:spPr>
        <p:txBody>
          <a:bodyPr wrap="square" rtlCol="0">
            <a:spAutoFit/>
          </a:bodyPr>
          <a:lstStyle/>
          <a:p>
            <a:r>
              <a:rPr lang="it-IT" sz="2400" b="1" dirty="0">
                <a:solidFill>
                  <a:schemeClr val="bg1"/>
                </a:solidFill>
                <a:effectLst>
                  <a:outerShdw blurRad="38100" dist="38100" dir="2700000" algn="tl">
                    <a:srgbClr val="000000">
                      <a:alpha val="43137"/>
                    </a:srgbClr>
                  </a:outerShdw>
                </a:effectLst>
              </a:rPr>
              <a:t>Forre… e borghi sul tufo</a:t>
            </a:r>
          </a:p>
        </p:txBody>
      </p:sp>
      <p:pic>
        <p:nvPicPr>
          <p:cNvPr id="15" name="Picture 6" descr="Itinerari naturalistici della Tuscia: i Monumenti Naturali di Corchiano">
            <a:extLst>
              <a:ext uri="{FF2B5EF4-FFF2-40B4-BE49-F238E27FC236}">
                <a16:creationId xmlns:a16="http://schemas.microsoft.com/office/drawing/2014/main" id="{E0532490-08C5-4705-7483-1D93947C6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357" y="803572"/>
            <a:ext cx="4356736" cy="290449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Il borgo di Corchiano e le abitazioni ipogee nel bosco delle Forre,  Monumento Naturale: Tuscia dei misteri fra natura, trekking e archeologia">
            <a:extLst>
              <a:ext uri="{FF2B5EF4-FFF2-40B4-BE49-F238E27FC236}">
                <a16:creationId xmlns:a16="http://schemas.microsoft.com/office/drawing/2014/main" id="{B69D9C1B-1DF9-077D-0492-96DD1028C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0539" y="3825037"/>
            <a:ext cx="5021580" cy="2754261"/>
          </a:xfrm>
          <a:prstGeom prst="rect">
            <a:avLst/>
          </a:prstGeom>
          <a:noFill/>
          <a:extLst>
            <a:ext uri="{909E8E84-426E-40DD-AFC4-6F175D3DCCD1}">
              <a14:hiddenFill xmlns:a14="http://schemas.microsoft.com/office/drawing/2010/main">
                <a:solidFill>
                  <a:srgbClr val="FFFFFF"/>
                </a:solidFill>
              </a14:hiddenFill>
            </a:ext>
          </a:extLst>
        </p:spPr>
      </p:pic>
      <p:sp>
        <p:nvSpPr>
          <p:cNvPr id="17" name="CasellaDiTesto 16">
            <a:extLst>
              <a:ext uri="{FF2B5EF4-FFF2-40B4-BE49-F238E27FC236}">
                <a16:creationId xmlns:a16="http://schemas.microsoft.com/office/drawing/2014/main" id="{5EEA7591-6E80-E822-66F4-671C95BF8D59}"/>
              </a:ext>
            </a:extLst>
          </p:cNvPr>
          <p:cNvSpPr txBox="1"/>
          <p:nvPr/>
        </p:nvSpPr>
        <p:spPr>
          <a:xfrm>
            <a:off x="10195395" y="6089893"/>
            <a:ext cx="3061694" cy="461665"/>
          </a:xfrm>
          <a:prstGeom prst="rect">
            <a:avLst/>
          </a:prstGeom>
          <a:noFill/>
        </p:spPr>
        <p:txBody>
          <a:bodyPr wrap="square" rtlCol="0">
            <a:spAutoFit/>
          </a:bodyPr>
          <a:lstStyle/>
          <a:p>
            <a:r>
              <a:rPr lang="it-IT" sz="2400" b="1" i="1" dirty="0">
                <a:solidFill>
                  <a:schemeClr val="bg1"/>
                </a:solidFill>
                <a:effectLst>
                  <a:outerShdw blurRad="38100" dist="38100" dir="2700000" algn="tl">
                    <a:srgbClr val="000000">
                      <a:alpha val="43137"/>
                    </a:srgbClr>
                  </a:outerShdw>
                </a:effectLst>
              </a:rPr>
              <a:t>Corchiano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7AA6F81-D75F-3372-BECF-8E5C7D5D0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529" y="188969"/>
            <a:ext cx="6480061" cy="6480061"/>
          </a:xfrm>
          <a:prstGeom prst="rect">
            <a:avLst/>
          </a:prstGeom>
        </p:spPr>
      </p:pic>
      <p:sp>
        <p:nvSpPr>
          <p:cNvPr id="3" name="Titolo 1">
            <a:extLst>
              <a:ext uri="{FF2B5EF4-FFF2-40B4-BE49-F238E27FC236}">
                <a16:creationId xmlns:a16="http://schemas.microsoft.com/office/drawing/2014/main" id="{DFF0E147-EF0F-99F6-DD3A-EAD779AA1095}"/>
              </a:ext>
            </a:extLst>
          </p:cNvPr>
          <p:cNvSpPr txBox="1">
            <a:spLocks/>
          </p:cNvSpPr>
          <p:nvPr/>
        </p:nvSpPr>
        <p:spPr>
          <a:xfrm>
            <a:off x="7030721" y="1737360"/>
            <a:ext cx="4748528" cy="219768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a:lstStyle>
          <a:p>
            <a:r>
              <a:rPr lang="it-IT" sz="2800" b="1" dirty="0">
                <a:effectLst>
                  <a:outerShdw blurRad="38100" dist="38100" dir="2700000" algn="tl">
                    <a:srgbClr val="000000">
                      <a:alpha val="43137"/>
                    </a:srgbClr>
                  </a:outerShdw>
                </a:effectLst>
              </a:rPr>
              <a:t>Antichi insediamenti intorno al lago di Bolsena nelle varie epoche storiche</a:t>
            </a:r>
          </a:p>
        </p:txBody>
      </p:sp>
    </p:spTree>
    <p:extLst>
      <p:ext uri="{BB962C8B-B14F-4D97-AF65-F5344CB8AC3E}">
        <p14:creationId xmlns:p14="http://schemas.microsoft.com/office/powerpoint/2010/main" val="1461699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4927" y="100428"/>
            <a:ext cx="2981959" cy="4215725"/>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a:spLocks noGrp="1"/>
          </p:cNvSpPr>
          <p:nvPr>
            <p:ph type="title"/>
          </p:nvPr>
        </p:nvSpPr>
        <p:spPr>
          <a:xfrm>
            <a:off x="3228835" y="1469628"/>
            <a:ext cx="2119342" cy="1477328"/>
          </a:xfrm>
          <a:prstGeom prst="rect">
            <a:avLst/>
          </a:prstGeom>
        </p:spPr>
        <p:txBody>
          <a:bodyPr vert="horz" wrap="square" lIns="0" tIns="0" rIns="0" bIns="0" rtlCol="0">
            <a:spAutoFit/>
          </a:bodyPr>
          <a:lstStyle/>
          <a:p>
            <a:pPr marL="157480" marR="5080" indent="-144780">
              <a:lnSpc>
                <a:spcPct val="100000"/>
              </a:lnSpc>
            </a:pPr>
            <a:r>
              <a:rPr sz="2400" b="1" spc="-5" dirty="0">
                <a:solidFill>
                  <a:srgbClr val="C00000"/>
                </a:solidFill>
                <a:latin typeface="Arial Narrow" panose="020B0606020202030204" pitchFamily="34" charset="0"/>
              </a:rPr>
              <a:t>  </a:t>
            </a:r>
            <a:r>
              <a:rPr sz="2400" b="1" spc="-5" dirty="0" err="1">
                <a:solidFill>
                  <a:srgbClr val="C00000"/>
                </a:solidFill>
                <a:latin typeface="Arial Narrow" panose="020B0606020202030204" pitchFamily="34" charset="0"/>
              </a:rPr>
              <a:t>Utensili</a:t>
            </a:r>
            <a:r>
              <a:rPr sz="2400" b="1" spc="-5" dirty="0">
                <a:solidFill>
                  <a:srgbClr val="C00000"/>
                </a:solidFill>
                <a:latin typeface="Arial Narrow" panose="020B0606020202030204" pitchFamily="34" charset="0"/>
              </a:rPr>
              <a:t> </a:t>
            </a:r>
            <a:r>
              <a:rPr sz="2400" b="1" spc="-5" dirty="0" err="1">
                <a:solidFill>
                  <a:srgbClr val="C00000"/>
                </a:solidFill>
                <a:latin typeface="Arial Narrow" panose="020B0606020202030204" pitchFamily="34" charset="0"/>
              </a:rPr>
              <a:t>paleolitici</a:t>
            </a:r>
            <a:r>
              <a:rPr sz="2400" b="1" spc="-5" dirty="0">
                <a:solidFill>
                  <a:srgbClr val="C00000"/>
                </a:solidFill>
                <a:latin typeface="Arial Narrow" panose="020B0606020202030204" pitchFamily="34" charset="0"/>
              </a:rPr>
              <a:t> e </a:t>
            </a:r>
            <a:r>
              <a:rPr sz="2400" b="1" spc="-5" dirty="0" err="1">
                <a:solidFill>
                  <a:srgbClr val="C00000"/>
                </a:solidFill>
                <a:latin typeface="Arial Narrow" panose="020B0606020202030204" pitchFamily="34" charset="0"/>
              </a:rPr>
              <a:t>neolitici</a:t>
            </a:r>
            <a:br>
              <a:rPr sz="2400" b="1" spc="-5" dirty="0">
                <a:solidFill>
                  <a:srgbClr val="C00000"/>
                </a:solidFill>
                <a:latin typeface="Arial Narrow" panose="020B0606020202030204" pitchFamily="34" charset="0"/>
              </a:rPr>
            </a:br>
            <a:r>
              <a:rPr sz="2400" b="1" spc="-5" dirty="0">
                <a:solidFill>
                  <a:srgbClr val="C00000"/>
                </a:solidFill>
                <a:latin typeface="Arial Narrow" panose="020B0606020202030204" pitchFamily="34" charset="0"/>
              </a:rPr>
              <a:t>(</a:t>
            </a:r>
            <a:r>
              <a:rPr sz="2400" b="1" spc="-5" dirty="0" err="1">
                <a:solidFill>
                  <a:srgbClr val="C00000"/>
                </a:solidFill>
                <a:latin typeface="Arial Narrow" panose="020B0606020202030204" pitchFamily="34" charset="0"/>
              </a:rPr>
              <a:t>Cornos</a:t>
            </a:r>
            <a:r>
              <a:rPr sz="2400" b="1" spc="-5" dirty="0">
                <a:solidFill>
                  <a:srgbClr val="C00000"/>
                </a:solidFill>
                <a:latin typeface="Arial Narrow" panose="020B0606020202030204" pitchFamily="34" charset="0"/>
              </a:rPr>
              <a:t>, Marta)</a:t>
            </a:r>
          </a:p>
        </p:txBody>
      </p:sp>
      <p:sp>
        <p:nvSpPr>
          <p:cNvPr id="4" name="object 4"/>
          <p:cNvSpPr/>
          <p:nvPr/>
        </p:nvSpPr>
        <p:spPr>
          <a:xfrm>
            <a:off x="5770880" y="0"/>
            <a:ext cx="6253479" cy="367791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7539990" y="3677919"/>
            <a:ext cx="3585210" cy="738664"/>
          </a:xfrm>
          <a:prstGeom prst="rect">
            <a:avLst/>
          </a:prstGeom>
        </p:spPr>
        <p:txBody>
          <a:bodyPr vert="horz" wrap="square" lIns="0" tIns="0" rIns="0" bIns="0" rtlCol="0">
            <a:spAutoFit/>
          </a:bodyPr>
          <a:lstStyle/>
          <a:p>
            <a:pPr marL="12700" marR="5080" algn="ctr">
              <a:lnSpc>
                <a:spcPct val="100000"/>
              </a:lnSpc>
            </a:pPr>
            <a:r>
              <a:rPr lang="en-US" sz="2400" b="1" spc="-5" dirty="0" err="1">
                <a:solidFill>
                  <a:srgbClr val="C00000"/>
                </a:solidFill>
                <a:latin typeface="Arial Narrow" panose="020B0606020202030204" pitchFamily="34" charset="0"/>
              </a:rPr>
              <a:t>Piroga</a:t>
            </a:r>
            <a:r>
              <a:rPr lang="en-US" sz="2400" b="1" spc="-5" dirty="0">
                <a:solidFill>
                  <a:srgbClr val="C00000"/>
                </a:solidFill>
                <a:latin typeface="Arial Narrow" panose="020B0606020202030204" pitchFamily="34" charset="0"/>
              </a:rPr>
              <a:t> dell’Età del </a:t>
            </a:r>
            <a:r>
              <a:rPr lang="en-US" sz="2400" b="1" spc="-5" dirty="0" err="1">
                <a:solidFill>
                  <a:srgbClr val="C00000"/>
                </a:solidFill>
                <a:latin typeface="Arial Narrow" panose="020B0606020202030204" pitchFamily="34" charset="0"/>
              </a:rPr>
              <a:t>Bronzo</a:t>
            </a:r>
            <a:r>
              <a:rPr lang="en-US" sz="2400" b="1" spc="-5" dirty="0">
                <a:solidFill>
                  <a:srgbClr val="C00000"/>
                </a:solidFill>
                <a:latin typeface="Arial Narrow" panose="020B0606020202030204" pitchFamily="34" charset="0"/>
              </a:rPr>
              <a:t>  (Capodimonte)</a:t>
            </a:r>
          </a:p>
        </p:txBody>
      </p:sp>
      <p:sp>
        <p:nvSpPr>
          <p:cNvPr id="7" name="CasellaDiTesto 6">
            <a:extLst>
              <a:ext uri="{FF2B5EF4-FFF2-40B4-BE49-F238E27FC236}">
                <a16:creationId xmlns:a16="http://schemas.microsoft.com/office/drawing/2014/main" id="{F328F79F-0D30-DE14-910F-A99980E41D9D}"/>
              </a:ext>
            </a:extLst>
          </p:cNvPr>
          <p:cNvSpPr txBox="1"/>
          <p:nvPr/>
        </p:nvSpPr>
        <p:spPr>
          <a:xfrm>
            <a:off x="342357" y="4490720"/>
            <a:ext cx="11290843" cy="2031325"/>
          </a:xfrm>
          <a:prstGeom prst="rect">
            <a:avLst/>
          </a:prstGeom>
          <a:noFill/>
        </p:spPr>
        <p:txBody>
          <a:bodyPr wrap="square" rtlCol="0">
            <a:spAutoFit/>
          </a:bodyPr>
          <a:lstStyle/>
          <a:p>
            <a:pPr algn="just"/>
            <a:r>
              <a:rPr lang="it-IT" sz="2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Antichi artefatti umani risalenti al Paleolitico o al Neolitico sono stati ritrovati attorno al lago. Tra questi, due piroghe antichissime risalenti all’età del Bronzo; una è visibile presso il Museo della Navigazione di Capodimonte, l’altra è ancora sott’acqua di fronte alla costa dell’antica città etrusca di Bisenzio, sul versante occidentale del lago; gli studiosi hanno deciso di non rimuoverla dal sito, perché potrebbe essere danneggiata; è protetta  sott’acqua da uno scudo d’acciaio con l’obiettivo di creare in quest’area un parco archeologico sommerso.</a:t>
            </a:r>
            <a:endParaRPr lang="it-IT" sz="2100" dirty="0">
              <a:solidFill>
                <a:srgbClr val="C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6D9D570-A687-503C-0CC3-121B89485359}"/>
              </a:ext>
            </a:extLst>
          </p:cNvPr>
          <p:cNvSpPr txBox="1"/>
          <p:nvPr/>
        </p:nvSpPr>
        <p:spPr>
          <a:xfrm>
            <a:off x="447040" y="427794"/>
            <a:ext cx="3027680" cy="6002412"/>
          </a:xfrm>
          <a:prstGeom prst="rect">
            <a:avLst/>
          </a:prstGeom>
          <a:noFill/>
        </p:spPr>
        <p:txBody>
          <a:bodyPr wrap="square" rtlCol="0">
            <a:spAutoFit/>
          </a:bodyPr>
          <a:lstStyle/>
          <a:p>
            <a:pPr>
              <a:lnSpc>
                <a:spcPct val="107000"/>
              </a:lnSpc>
              <a:spcAft>
                <a:spcPts val="800"/>
              </a:spcAft>
            </a:pPr>
            <a:r>
              <a:rPr lang="it-IT"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Il livello del lago oggi è di 305 metri s.l.m., invece nell’Età del Bronzo (più o meno 3.500 anni fa) era di 293 metri; questa differenza significativa, ovvero quasi 12 metri più basso di oggi, è la ragione per cui in alcune zone della costa lacustre si trovano resti sommersi di antichi insediamenti umani. </a:t>
            </a:r>
          </a:p>
        </p:txBody>
      </p:sp>
      <p:pic>
        <p:nvPicPr>
          <p:cNvPr id="10" name="Immagine 9">
            <a:extLst>
              <a:ext uri="{FF2B5EF4-FFF2-40B4-BE49-F238E27FC236}">
                <a16:creationId xmlns:a16="http://schemas.microsoft.com/office/drawing/2014/main" id="{B1CB93E8-ADCA-023A-6331-26447FFFEF70}"/>
              </a:ext>
            </a:extLst>
          </p:cNvPr>
          <p:cNvPicPr>
            <a:picLocks noChangeAspect="1"/>
          </p:cNvPicPr>
          <p:nvPr/>
        </p:nvPicPr>
        <p:blipFill rotWithShape="1">
          <a:blip r:embed="rId2">
            <a:extLst>
              <a:ext uri="{28A0092B-C50C-407E-A947-70E740481C1C}">
                <a14:useLocalDpi xmlns:a14="http://schemas.microsoft.com/office/drawing/2010/main" val="0"/>
              </a:ext>
            </a:extLst>
          </a:blip>
          <a:srcRect b="24208"/>
          <a:stretch/>
        </p:blipFill>
        <p:spPr>
          <a:xfrm>
            <a:off x="3645263" y="239769"/>
            <a:ext cx="8423808" cy="6384551"/>
          </a:xfrm>
          <a:prstGeom prst="rect">
            <a:avLst/>
          </a:prstGeom>
        </p:spPr>
      </p:pic>
    </p:spTree>
    <p:extLst>
      <p:ext uri="{BB962C8B-B14F-4D97-AF65-F5344CB8AC3E}">
        <p14:creationId xmlns:p14="http://schemas.microsoft.com/office/powerpoint/2010/main" val="1625144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574791" y="114300"/>
            <a:ext cx="6480047" cy="6480047"/>
          </a:xfrm>
          <a:prstGeom prst="rect">
            <a:avLst/>
          </a:prstGeom>
          <a:blipFill>
            <a:blip r:embed="rId2" cstate="print"/>
            <a:stretch>
              <a:fillRect/>
            </a:stretch>
          </a:blipFill>
        </p:spPr>
        <p:txBody>
          <a:bodyPr wrap="square" lIns="0" tIns="0" rIns="0" bIns="0" rtlCol="0"/>
          <a:lstStyle/>
          <a:p>
            <a:endParaRPr dirty="0"/>
          </a:p>
        </p:txBody>
      </p:sp>
      <p:sp>
        <p:nvSpPr>
          <p:cNvPr id="8" name="CasellaDiTesto 7">
            <a:extLst>
              <a:ext uri="{FF2B5EF4-FFF2-40B4-BE49-F238E27FC236}">
                <a16:creationId xmlns:a16="http://schemas.microsoft.com/office/drawing/2014/main" id="{96D9D570-A687-503C-0CC3-121B89485359}"/>
              </a:ext>
            </a:extLst>
          </p:cNvPr>
          <p:cNvSpPr txBox="1"/>
          <p:nvPr/>
        </p:nvSpPr>
        <p:spPr>
          <a:xfrm>
            <a:off x="477520" y="538480"/>
            <a:ext cx="4968240" cy="5552033"/>
          </a:xfrm>
          <a:prstGeom prst="rect">
            <a:avLst/>
          </a:prstGeom>
          <a:noFill/>
        </p:spPr>
        <p:txBody>
          <a:bodyPr wrap="square" rtlCol="0">
            <a:spAutoFit/>
          </a:bodyPr>
          <a:lstStyle/>
          <a:p>
            <a:pPr>
              <a:lnSpc>
                <a:spcPct val="107000"/>
              </a:lnSpc>
              <a:spcAft>
                <a:spcPts val="800"/>
              </a:spcAft>
            </a:pPr>
            <a:r>
              <a:rPr lang="it-IT"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In 5 punti lungo la costa del lago, vi sono alcune costruzioni misteriose: i pescatori le chiamano “aiole”. </a:t>
            </a:r>
          </a:p>
          <a:p>
            <a:pPr>
              <a:lnSpc>
                <a:spcPct val="107000"/>
              </a:lnSpc>
              <a:spcAft>
                <a:spcPts val="800"/>
              </a:spcAft>
            </a:pPr>
            <a:r>
              <a:rPr lang="it-IT"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Si tratta si giganteschi cumuli sommersi di pietre non lavorate, una sorta di coni tronchi a base ellittica, alti da 2 a 4 metri. Quello più grande, l’Aiola del Gran Carro, ha un diametro di 80 mt X 60. </a:t>
            </a:r>
          </a:p>
          <a:p>
            <a:pPr>
              <a:lnSpc>
                <a:spcPct val="107000"/>
              </a:lnSpc>
              <a:spcAft>
                <a:spcPts val="800"/>
              </a:spcAft>
            </a:pPr>
            <a:r>
              <a:rPr lang="it-IT" sz="2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Tali </a:t>
            </a:r>
            <a:r>
              <a:rPr lang="it-IT"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cumuli furono innalzati su fonti di acque mineralizzate e termali; rappresentano un mistero, perché gli scienziati non hanno ancora scoperto quale fosse la loro reale funzione; forse si trattava di monumenti rituali di epoca protostorica, ma potevano anche avere la finalità di rallentare il flusso impetuoso delle acque sorgive in risalita.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51459" y="146812"/>
            <a:ext cx="4818887" cy="2883407"/>
          </a:xfrm>
          <a:prstGeom prst="rect">
            <a:avLst/>
          </a:prstGeom>
          <a:blipFill>
            <a:blip r:embed="rId2" cstate="print"/>
            <a:stretch>
              <a:fillRect/>
            </a:stretch>
          </a:blipFill>
        </p:spPr>
        <p:txBody>
          <a:bodyPr wrap="square" lIns="0" tIns="0" rIns="0" bIns="0" rtlCol="0"/>
          <a:lstStyle/>
          <a:p>
            <a:endParaRPr dirty="0"/>
          </a:p>
        </p:txBody>
      </p:sp>
      <p:sp>
        <p:nvSpPr>
          <p:cNvPr id="4" name="object 4"/>
          <p:cNvSpPr txBox="1"/>
          <p:nvPr/>
        </p:nvSpPr>
        <p:spPr>
          <a:xfrm>
            <a:off x="-360015" y="2959980"/>
            <a:ext cx="5858954" cy="738664"/>
          </a:xfrm>
          <a:prstGeom prst="rect">
            <a:avLst/>
          </a:prstGeom>
        </p:spPr>
        <p:txBody>
          <a:bodyPr vert="horz" wrap="square" lIns="0" tIns="0" rIns="0" bIns="0" rtlCol="0">
            <a:spAutoFit/>
          </a:bodyPr>
          <a:lstStyle/>
          <a:p>
            <a:pPr marL="12700" marR="5080" indent="160020" algn="ctr">
              <a:lnSpc>
                <a:spcPct val="100000"/>
              </a:lnSpc>
            </a:pPr>
            <a:r>
              <a:rPr lang="it-IT" sz="2400" b="1" spc="-5" dirty="0">
                <a:solidFill>
                  <a:srgbClr val="C00000"/>
                </a:solidFill>
                <a:latin typeface="Arial Narrow" panose="020B0606020202030204" pitchFamily="34" charset="0"/>
                <a:cs typeface="Book Antiqua"/>
              </a:rPr>
              <a:t>V</a:t>
            </a:r>
            <a:r>
              <a:rPr sz="2400" b="1" spc="-5" dirty="0" err="1">
                <a:solidFill>
                  <a:srgbClr val="C00000"/>
                </a:solidFill>
                <a:latin typeface="Arial Narrow" panose="020B0606020202030204" pitchFamily="34" charset="0"/>
                <a:cs typeface="Book Antiqua"/>
              </a:rPr>
              <a:t>illaggio</a:t>
            </a:r>
            <a:r>
              <a:rPr sz="2400" b="1" spc="-5" dirty="0">
                <a:solidFill>
                  <a:srgbClr val="C00000"/>
                </a:solidFill>
                <a:latin typeface="Arial Narrow" panose="020B0606020202030204" pitchFamily="34" charset="0"/>
                <a:cs typeface="Book Antiqua"/>
              </a:rPr>
              <a:t> </a:t>
            </a:r>
            <a:r>
              <a:rPr sz="2400" b="1" spc="-5" dirty="0" err="1">
                <a:solidFill>
                  <a:srgbClr val="C00000"/>
                </a:solidFill>
                <a:latin typeface="Arial Narrow" panose="020B0606020202030204" pitchFamily="34" charset="0"/>
                <a:cs typeface="Book Antiqua"/>
              </a:rPr>
              <a:t>villanoviano</a:t>
            </a:r>
            <a:r>
              <a:rPr lang="it-IT" sz="2400" b="1" spc="-5" dirty="0">
                <a:solidFill>
                  <a:srgbClr val="C00000"/>
                </a:solidFill>
                <a:latin typeface="Arial Narrow" panose="020B0606020202030204" pitchFamily="34" charset="0"/>
                <a:cs typeface="Book Antiqua"/>
              </a:rPr>
              <a:t> sommerso</a:t>
            </a:r>
            <a:r>
              <a:rPr sz="2400" b="1" spc="-5" dirty="0">
                <a:solidFill>
                  <a:srgbClr val="C00000"/>
                </a:solidFill>
                <a:latin typeface="Arial Narrow" panose="020B0606020202030204" pitchFamily="34" charset="0"/>
                <a:cs typeface="Book Antiqua"/>
              </a:rPr>
              <a:t> </a:t>
            </a:r>
            <a:endParaRPr lang="it-IT" sz="2400" b="1" spc="-5" dirty="0">
              <a:solidFill>
                <a:srgbClr val="C00000"/>
              </a:solidFill>
              <a:latin typeface="Arial Narrow" panose="020B0606020202030204" pitchFamily="34" charset="0"/>
              <a:cs typeface="Book Antiqua"/>
            </a:endParaRPr>
          </a:p>
          <a:p>
            <a:pPr marL="12700" marR="5080" indent="160020" algn="ctr">
              <a:lnSpc>
                <a:spcPct val="100000"/>
              </a:lnSpc>
            </a:pPr>
            <a:r>
              <a:rPr sz="2400" b="1" spc="-5" dirty="0">
                <a:solidFill>
                  <a:srgbClr val="C00000"/>
                </a:solidFill>
                <a:latin typeface="Arial Narrow" panose="020B0606020202030204" pitchFamily="34" charset="0"/>
                <a:cs typeface="Book Antiqua"/>
              </a:rPr>
              <a:t>del </a:t>
            </a:r>
            <a:r>
              <a:rPr sz="2400" b="1" dirty="0">
                <a:solidFill>
                  <a:srgbClr val="FFFF00"/>
                </a:solidFill>
                <a:latin typeface="Arial Narrow" panose="020B0606020202030204" pitchFamily="34" charset="0"/>
                <a:cs typeface="Book Antiqua"/>
              </a:rPr>
              <a:t>Gran</a:t>
            </a:r>
            <a:r>
              <a:rPr sz="2400" b="1" spc="30" dirty="0">
                <a:solidFill>
                  <a:srgbClr val="FFFF00"/>
                </a:solidFill>
                <a:latin typeface="Arial Narrow" panose="020B0606020202030204" pitchFamily="34" charset="0"/>
                <a:cs typeface="Book Antiqua"/>
              </a:rPr>
              <a:t> </a:t>
            </a:r>
            <a:r>
              <a:rPr sz="2400" b="1" dirty="0" err="1">
                <a:solidFill>
                  <a:srgbClr val="FFFF00"/>
                </a:solidFill>
                <a:latin typeface="Arial Narrow" panose="020B0606020202030204" pitchFamily="34" charset="0"/>
                <a:cs typeface="Book Antiqua"/>
              </a:rPr>
              <a:t>Carro</a:t>
            </a:r>
            <a:r>
              <a:rPr lang="it-IT" sz="2400" b="1" dirty="0">
                <a:solidFill>
                  <a:srgbClr val="FFFF00"/>
                </a:solidFill>
                <a:latin typeface="Arial Narrow" panose="020B0606020202030204" pitchFamily="34" charset="0"/>
                <a:cs typeface="Book Antiqua"/>
              </a:rPr>
              <a:t> </a:t>
            </a:r>
            <a:r>
              <a:rPr lang="it-IT" sz="2400" b="1" dirty="0">
                <a:solidFill>
                  <a:srgbClr val="C00000"/>
                </a:solidFill>
                <a:latin typeface="Arial Narrow" panose="020B0606020202030204" pitchFamily="34" charset="0"/>
                <a:cs typeface="Book Antiqua"/>
              </a:rPr>
              <a:t>(Bolsena)</a:t>
            </a:r>
            <a:endParaRPr sz="2400" b="1" dirty="0">
              <a:solidFill>
                <a:srgbClr val="C00000"/>
              </a:solidFill>
              <a:latin typeface="Arial Narrow" panose="020B0606020202030204" pitchFamily="34" charset="0"/>
              <a:cs typeface="Book Antiqua"/>
            </a:endParaRPr>
          </a:p>
        </p:txBody>
      </p:sp>
      <p:sp>
        <p:nvSpPr>
          <p:cNvPr id="6" name="object 6"/>
          <p:cNvSpPr txBox="1"/>
          <p:nvPr/>
        </p:nvSpPr>
        <p:spPr>
          <a:xfrm>
            <a:off x="1015215" y="6156185"/>
            <a:ext cx="3677454" cy="369332"/>
          </a:xfrm>
          <a:prstGeom prst="rect">
            <a:avLst/>
          </a:prstGeom>
        </p:spPr>
        <p:txBody>
          <a:bodyPr vert="horz" wrap="square" lIns="0" tIns="0" rIns="0" bIns="0" rtlCol="0">
            <a:spAutoFit/>
          </a:bodyPr>
          <a:lstStyle/>
          <a:p>
            <a:pPr marL="12700" marR="5080" indent="194945">
              <a:lnSpc>
                <a:spcPct val="100000"/>
              </a:lnSpc>
            </a:pPr>
            <a:r>
              <a:rPr sz="2400" b="1" spc="30" dirty="0">
                <a:solidFill>
                  <a:srgbClr val="C00000"/>
                </a:solidFill>
                <a:latin typeface="Arial Narrow" panose="020B0606020202030204" pitchFamily="34" charset="0"/>
              </a:rPr>
              <a:t>"</a:t>
            </a:r>
            <a:r>
              <a:rPr lang="it-IT" sz="2400" b="1" spc="30" dirty="0">
                <a:solidFill>
                  <a:srgbClr val="C00000"/>
                </a:solidFill>
                <a:latin typeface="Arial Narrow" panose="020B0606020202030204" pitchFamily="34" charset="0"/>
              </a:rPr>
              <a:t>A</a:t>
            </a:r>
            <a:r>
              <a:rPr sz="2400" b="1" spc="30" dirty="0" err="1">
                <a:solidFill>
                  <a:srgbClr val="C00000"/>
                </a:solidFill>
                <a:latin typeface="Arial Narrow" panose="020B0606020202030204" pitchFamily="34" charset="0"/>
              </a:rPr>
              <a:t>iola</a:t>
            </a:r>
            <a:r>
              <a:rPr sz="2400" b="1" spc="30" dirty="0">
                <a:solidFill>
                  <a:srgbClr val="C00000"/>
                </a:solidFill>
                <a:latin typeface="Arial Narrow" panose="020B0606020202030204" pitchFamily="34" charset="0"/>
              </a:rPr>
              <a:t>" </a:t>
            </a:r>
            <a:r>
              <a:rPr lang="it-IT" sz="2400" b="1" spc="30" dirty="0">
                <a:solidFill>
                  <a:srgbClr val="C00000"/>
                </a:solidFill>
                <a:latin typeface="Arial Narrow" panose="020B0606020202030204" pitchFamily="34" charset="0"/>
              </a:rPr>
              <a:t>del Gran Carro</a:t>
            </a:r>
            <a:endParaRPr sz="2400" b="1" spc="30" dirty="0">
              <a:solidFill>
                <a:srgbClr val="C00000"/>
              </a:solidFill>
              <a:latin typeface="Arial Narrow" panose="020B0606020202030204" pitchFamily="34" charset="0"/>
            </a:endParaRPr>
          </a:p>
        </p:txBody>
      </p:sp>
      <p:sp>
        <p:nvSpPr>
          <p:cNvPr id="7" name="CasellaDiTesto 6">
            <a:extLst>
              <a:ext uri="{FF2B5EF4-FFF2-40B4-BE49-F238E27FC236}">
                <a16:creationId xmlns:a16="http://schemas.microsoft.com/office/drawing/2014/main" id="{1BFA353F-F0C7-C08E-F9C1-C0D6BBB62046}"/>
              </a:ext>
            </a:extLst>
          </p:cNvPr>
          <p:cNvSpPr txBox="1"/>
          <p:nvPr/>
        </p:nvSpPr>
        <p:spPr>
          <a:xfrm>
            <a:off x="4937760" y="3005811"/>
            <a:ext cx="5450707" cy="3477875"/>
          </a:xfrm>
          <a:prstGeom prst="rect">
            <a:avLst/>
          </a:prstGeom>
          <a:noFill/>
        </p:spPr>
        <p:txBody>
          <a:bodyPr wrap="square" rtlCol="0">
            <a:spAutoFit/>
          </a:bodyPr>
          <a:lstStyle/>
          <a:p>
            <a:r>
              <a:rPr lang="it-IT"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Il più importante abitato antico sommerso è il villaggio del Gran Carro, situato tra Bolsena e Montefiascone; risale al IX°-VIII° secolo a.C. </a:t>
            </a:r>
          </a:p>
          <a:p>
            <a:r>
              <a:rPr lang="it-IT" sz="2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a:t>
            </a:r>
            <a:r>
              <a:rPr lang="it-IT"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causa del continuo innalzamento del livello del lago, le capanne del villaggio, edificate presso la riva da una popolazione villanoviana, furono messe al sicuro sulla costa innalzando un impianto palafitticolo, i cui pali, infissi sul fondo, sono visibili ancora oggi.</a:t>
            </a:r>
          </a:p>
          <a:p>
            <a:r>
              <a:rPr lang="it-IT" sz="2000" dirty="0">
                <a:solidFill>
                  <a:srgbClr val="C00000"/>
                </a:solidFill>
                <a:latin typeface="Calibri" panose="020F0502020204030204" pitchFamily="34" charset="0"/>
                <a:cs typeface="Times New Roman" panose="02020603050405020304" pitchFamily="18" charset="0"/>
              </a:rPr>
              <a:t>Sull’Aiola del Gran Carro recentemente è stato ritrovato un antico bronzetto villanoviano.</a:t>
            </a:r>
          </a:p>
        </p:txBody>
      </p:sp>
      <p:pic>
        <p:nvPicPr>
          <p:cNvPr id="3074" name="Picture 2" descr="Il Gran Carro del lago di Bolsena | Meteo Marta">
            <a:extLst>
              <a:ext uri="{FF2B5EF4-FFF2-40B4-BE49-F238E27FC236}">
                <a16:creationId xmlns:a16="http://schemas.microsoft.com/office/drawing/2014/main" id="{ABEFE7E2-5A60-2D36-46E5-883AD8F448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3360" y="210610"/>
            <a:ext cx="4159388" cy="28547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ran Carro, scoperto un bronzetto villanoviano. Bolsena nella convenzione  &quot;Etruschi senza confini&quot; | Orvietonews.it">
            <a:extLst>
              <a:ext uri="{FF2B5EF4-FFF2-40B4-BE49-F238E27FC236}">
                <a16:creationId xmlns:a16="http://schemas.microsoft.com/office/drawing/2014/main" id="{CFB9C617-E1B4-1DD2-368F-310DE56F11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257" y="3746462"/>
            <a:ext cx="4259580" cy="239956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ran Carro, scoperto un bronzetto villanoviano. Bolsena nella convenzione  &quot;Etruschi senza confini&quot; | Orvietonews.it">
            <a:extLst>
              <a:ext uri="{FF2B5EF4-FFF2-40B4-BE49-F238E27FC236}">
                <a16:creationId xmlns:a16="http://schemas.microsoft.com/office/drawing/2014/main" id="{6891EBBA-6636-A51D-A9C1-C5673A62AF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8467" y="4438015"/>
            <a:ext cx="1423486" cy="200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592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89093" y="322371"/>
            <a:ext cx="3126267" cy="4534109"/>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a:spLocks noGrp="1"/>
          </p:cNvSpPr>
          <p:nvPr>
            <p:ph type="title"/>
          </p:nvPr>
        </p:nvSpPr>
        <p:spPr>
          <a:xfrm>
            <a:off x="8977565" y="556646"/>
            <a:ext cx="2494280" cy="307777"/>
          </a:xfrm>
          <a:prstGeom prst="rect">
            <a:avLst/>
          </a:prstGeom>
        </p:spPr>
        <p:txBody>
          <a:bodyPr vert="horz" wrap="square" lIns="0" tIns="0" rIns="0" bIns="0" rtlCol="0">
            <a:spAutoFit/>
          </a:bodyPr>
          <a:lstStyle/>
          <a:p>
            <a:pPr marL="254635" marR="5080" indent="-242570">
              <a:lnSpc>
                <a:spcPct val="100000"/>
              </a:lnSpc>
            </a:pPr>
            <a:r>
              <a:rPr sz="2000" b="1" dirty="0" err="1">
                <a:solidFill>
                  <a:schemeClr val="tx1"/>
                </a:solidFill>
              </a:rPr>
              <a:t>Sarcofago</a:t>
            </a:r>
            <a:r>
              <a:rPr sz="2000" b="1" spc="-100" dirty="0">
                <a:solidFill>
                  <a:schemeClr val="tx1"/>
                </a:solidFill>
              </a:rPr>
              <a:t> </a:t>
            </a:r>
            <a:r>
              <a:rPr sz="2000" b="1" spc="-5" dirty="0">
                <a:solidFill>
                  <a:schemeClr val="tx1"/>
                </a:solidFill>
              </a:rPr>
              <a:t>etrusco</a:t>
            </a:r>
            <a:endParaRPr sz="2000" b="1" dirty="0">
              <a:solidFill>
                <a:schemeClr val="tx1"/>
              </a:solidFill>
            </a:endParaRPr>
          </a:p>
        </p:txBody>
      </p:sp>
      <p:sp>
        <p:nvSpPr>
          <p:cNvPr id="4" name="object 4"/>
          <p:cNvSpPr/>
          <p:nvPr/>
        </p:nvSpPr>
        <p:spPr>
          <a:xfrm>
            <a:off x="6867636" y="864423"/>
            <a:ext cx="5011432" cy="3134579"/>
          </a:xfrm>
          <a:prstGeom prst="rect">
            <a:avLst/>
          </a:prstGeom>
          <a:blipFill>
            <a:blip r:embed="rId3" cstate="print"/>
            <a:stretch>
              <a:fillRect/>
            </a:stretch>
          </a:blipFill>
        </p:spPr>
        <p:txBody>
          <a:bodyPr wrap="square" lIns="0" tIns="0" rIns="0" bIns="0" rtlCol="0"/>
          <a:lstStyle/>
          <a:p>
            <a:endParaRPr dirty="0"/>
          </a:p>
        </p:txBody>
      </p:sp>
      <p:sp>
        <p:nvSpPr>
          <p:cNvPr id="5" name="object 5"/>
          <p:cNvSpPr/>
          <p:nvPr/>
        </p:nvSpPr>
        <p:spPr>
          <a:xfrm>
            <a:off x="8371331" y="4265676"/>
            <a:ext cx="3261358" cy="2226563"/>
          </a:xfrm>
          <a:prstGeom prst="rect">
            <a:avLst/>
          </a:prstGeom>
          <a:blipFill>
            <a:blip r:embed="rId4" cstate="print"/>
            <a:stretch>
              <a:fillRect/>
            </a:stretch>
          </a:blipFill>
        </p:spPr>
        <p:txBody>
          <a:bodyPr wrap="square" lIns="0" tIns="0" rIns="0" bIns="0" rtlCol="0"/>
          <a:lstStyle/>
          <a:p>
            <a:endParaRPr dirty="0"/>
          </a:p>
        </p:txBody>
      </p:sp>
      <p:sp>
        <p:nvSpPr>
          <p:cNvPr id="6" name="object 6"/>
          <p:cNvSpPr txBox="1"/>
          <p:nvPr/>
        </p:nvSpPr>
        <p:spPr>
          <a:xfrm>
            <a:off x="389093" y="4856480"/>
            <a:ext cx="3400335" cy="1538883"/>
          </a:xfrm>
          <a:prstGeom prst="rect">
            <a:avLst/>
          </a:prstGeom>
        </p:spPr>
        <p:txBody>
          <a:bodyPr vert="horz" wrap="square" lIns="0" tIns="0" rIns="0" bIns="0" rtlCol="0">
            <a:spAutoFit/>
          </a:bodyPr>
          <a:lstStyle/>
          <a:p>
            <a:pPr marL="116205" marR="5080" indent="-104139">
              <a:lnSpc>
                <a:spcPct val="100000"/>
              </a:lnSpc>
            </a:pPr>
            <a:r>
              <a:rPr lang="it-IT" sz="2000" b="1" spc="-5" dirty="0">
                <a:latin typeface="Book Antiqua"/>
                <a:cs typeface="Book Antiqua"/>
              </a:rPr>
              <a:t> </a:t>
            </a:r>
            <a:r>
              <a:rPr sz="2000" b="1" spc="-5" dirty="0">
                <a:latin typeface="Book Antiqua"/>
                <a:cs typeface="Book Antiqua"/>
              </a:rPr>
              <a:t>Testa </a:t>
            </a:r>
            <a:r>
              <a:rPr sz="2000" b="1" dirty="0">
                <a:latin typeface="Book Antiqua"/>
                <a:cs typeface="Book Antiqua"/>
              </a:rPr>
              <a:t>di bronzo di giovane </a:t>
            </a:r>
            <a:r>
              <a:rPr sz="2000" b="1" spc="-5" dirty="0">
                <a:latin typeface="Book Antiqua"/>
                <a:cs typeface="Book Antiqua"/>
              </a:rPr>
              <a:t>uomo </a:t>
            </a:r>
            <a:r>
              <a:rPr sz="2000" b="1" dirty="0">
                <a:latin typeface="Book Antiqua"/>
                <a:cs typeface="Book Antiqua"/>
              </a:rPr>
              <a:t>di una </a:t>
            </a:r>
            <a:r>
              <a:rPr sz="2000" b="1" spc="-5" dirty="0">
                <a:latin typeface="Book Antiqua"/>
                <a:cs typeface="Book Antiqua"/>
              </a:rPr>
              <a:t>statua </a:t>
            </a:r>
            <a:r>
              <a:rPr sz="2000" b="1" dirty="0">
                <a:latin typeface="Book Antiqua"/>
                <a:cs typeface="Book Antiqua"/>
              </a:rPr>
              <a:t>a grandezza</a:t>
            </a:r>
            <a:r>
              <a:rPr sz="2000" b="1" spc="-110" dirty="0">
                <a:latin typeface="Book Antiqua"/>
                <a:cs typeface="Book Antiqua"/>
              </a:rPr>
              <a:t> </a:t>
            </a:r>
            <a:r>
              <a:rPr sz="2000" b="1" dirty="0" err="1">
                <a:latin typeface="Book Antiqua"/>
                <a:cs typeface="Book Antiqua"/>
              </a:rPr>
              <a:t>naturale</a:t>
            </a:r>
            <a:r>
              <a:rPr lang="it-IT" sz="2000" b="1" dirty="0">
                <a:latin typeface="Book Antiqua"/>
                <a:cs typeface="Book Antiqua"/>
              </a:rPr>
              <a:t> ritrovata sull’isola (Londra, British Museum)</a:t>
            </a:r>
            <a:endParaRPr sz="2000" b="1" dirty="0">
              <a:latin typeface="Book Antiqua"/>
              <a:cs typeface="Book Antiqua"/>
            </a:endParaRPr>
          </a:p>
        </p:txBody>
      </p:sp>
      <p:sp>
        <p:nvSpPr>
          <p:cNvPr id="7" name="object 7"/>
          <p:cNvSpPr/>
          <p:nvPr/>
        </p:nvSpPr>
        <p:spPr>
          <a:xfrm>
            <a:off x="9143999" y="3338623"/>
            <a:ext cx="522303" cy="2559173"/>
          </a:xfrm>
          <a:custGeom>
            <a:avLst/>
            <a:gdLst/>
            <a:ahLst/>
            <a:cxnLst/>
            <a:rect l="l" t="t" r="r" b="b"/>
            <a:pathLst>
              <a:path w="1149984" h="2261235">
                <a:moveTo>
                  <a:pt x="0" y="0"/>
                </a:moveTo>
                <a:lnTo>
                  <a:pt x="1149832" y="2260739"/>
                </a:lnTo>
              </a:path>
            </a:pathLst>
          </a:custGeom>
          <a:ln w="38100">
            <a:solidFill>
              <a:srgbClr val="FF0000"/>
            </a:solidFill>
          </a:ln>
        </p:spPr>
        <p:txBody>
          <a:bodyPr wrap="square" lIns="0" tIns="0" rIns="0" bIns="0" rtlCol="0"/>
          <a:lstStyle/>
          <a:p>
            <a:endParaRPr dirty="0"/>
          </a:p>
        </p:txBody>
      </p:sp>
      <p:sp>
        <p:nvSpPr>
          <p:cNvPr id="8" name="object 8"/>
          <p:cNvSpPr/>
          <p:nvPr/>
        </p:nvSpPr>
        <p:spPr>
          <a:xfrm>
            <a:off x="9609798" y="5854591"/>
            <a:ext cx="102870" cy="128270"/>
          </a:xfrm>
          <a:custGeom>
            <a:avLst/>
            <a:gdLst/>
            <a:ahLst/>
            <a:cxnLst/>
            <a:rect l="l" t="t" r="r" b="b"/>
            <a:pathLst>
              <a:path w="102870" h="128270">
                <a:moveTo>
                  <a:pt x="101879" y="0"/>
                </a:moveTo>
                <a:lnTo>
                  <a:pt x="0" y="51816"/>
                </a:lnTo>
                <a:lnTo>
                  <a:pt x="102755" y="127787"/>
                </a:lnTo>
                <a:lnTo>
                  <a:pt x="101879" y="0"/>
                </a:lnTo>
                <a:close/>
              </a:path>
            </a:pathLst>
          </a:custGeom>
          <a:solidFill>
            <a:srgbClr val="FF0000"/>
          </a:solidFill>
        </p:spPr>
        <p:txBody>
          <a:bodyPr wrap="square" lIns="0" tIns="0" rIns="0" bIns="0" rtlCol="0"/>
          <a:lstStyle/>
          <a:p>
            <a:endParaRPr dirty="0"/>
          </a:p>
        </p:txBody>
      </p:sp>
      <p:sp>
        <p:nvSpPr>
          <p:cNvPr id="10" name="object 3">
            <a:extLst>
              <a:ext uri="{FF2B5EF4-FFF2-40B4-BE49-F238E27FC236}">
                <a16:creationId xmlns:a16="http://schemas.microsoft.com/office/drawing/2014/main" id="{017E1C36-AD7B-420F-97BF-BCD2E72022B8}"/>
              </a:ext>
            </a:extLst>
          </p:cNvPr>
          <p:cNvSpPr txBox="1">
            <a:spLocks/>
          </p:cNvSpPr>
          <p:nvPr/>
        </p:nvSpPr>
        <p:spPr>
          <a:xfrm>
            <a:off x="4361549" y="233480"/>
            <a:ext cx="3468901" cy="430887"/>
          </a:xfrm>
          <a:prstGeom prst="rect">
            <a:avLst/>
          </a:prstGeom>
          <a:solidFill>
            <a:schemeClr val="accent3">
              <a:lumMod val="40000"/>
              <a:lumOff val="60000"/>
            </a:schemeClr>
          </a:solidFill>
        </p:spPr>
        <p:txBody>
          <a:bodyPr vert="horz" wrap="square" lIns="0" tIns="0" rIns="0" bIns="0" rtlCol="0" anchor="ctr">
            <a:spAutoFit/>
          </a:bodyPr>
          <a:lst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a:lstStyle>
          <a:p>
            <a:pPr marL="254635" marR="5080" indent="-242570">
              <a:lnSpc>
                <a:spcPct val="100000"/>
              </a:lnSpc>
            </a:pPr>
            <a:r>
              <a:rPr lang="it-IT" sz="2800" b="1" spc="-5" dirty="0">
                <a:solidFill>
                  <a:schemeClr val="accent4">
                    <a:lumMod val="50000"/>
                  </a:schemeClr>
                </a:solidFill>
                <a:latin typeface="Bookman Old Style"/>
              </a:rPr>
              <a:t>ISOLA BISENTINA</a:t>
            </a:r>
          </a:p>
        </p:txBody>
      </p:sp>
      <p:sp>
        <p:nvSpPr>
          <p:cNvPr id="11" name="CasellaDiTesto 10">
            <a:extLst>
              <a:ext uri="{FF2B5EF4-FFF2-40B4-BE49-F238E27FC236}">
                <a16:creationId xmlns:a16="http://schemas.microsoft.com/office/drawing/2014/main" id="{3B36069E-FE2D-748E-6295-BEE74A19E80D}"/>
              </a:ext>
            </a:extLst>
          </p:cNvPr>
          <p:cNvSpPr txBox="1"/>
          <p:nvPr/>
        </p:nvSpPr>
        <p:spPr>
          <a:xfrm>
            <a:off x="3758948" y="763052"/>
            <a:ext cx="3038092" cy="5632311"/>
          </a:xfrm>
          <a:prstGeom prst="rect">
            <a:avLst/>
          </a:prstGeom>
          <a:noFill/>
        </p:spPr>
        <p:txBody>
          <a:bodyPr wrap="square" rtlCol="0">
            <a:spAutoFit/>
          </a:bodyPr>
          <a:lstStyle/>
          <a:p>
            <a:r>
              <a:rPr lang="it-IT"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L’isola fu abitata sin dai tempi antichi. Eccezionali reperti di epoca etrusca sono stati ritrovati alla fine del XVIII secolo, come una splendida testa di bronzo di giovane uomo di una statua perduta a grandezza naturale, oggi conservata al British Museum a Londra; ciò ha fatto ipotizzare la presenza sull’isola di un’importante area </a:t>
            </a:r>
            <a:r>
              <a:rPr lang="it-IT" sz="2000" dirty="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santuariale</a:t>
            </a:r>
            <a:r>
              <a:rPr lang="it-IT"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Sul lato orientale, è possibile ammirare sotto il pelo dell’acqua, un antico sarcofago etrusco in pietra.</a:t>
            </a:r>
            <a:endParaRPr lang="it-IT" sz="2000" dirty="0"/>
          </a:p>
        </p:txBody>
      </p:sp>
    </p:spTree>
    <p:extLst>
      <p:ext uri="{BB962C8B-B14F-4D97-AF65-F5344CB8AC3E}">
        <p14:creationId xmlns:p14="http://schemas.microsoft.com/office/powerpoint/2010/main" val="1632707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80059" y="1548383"/>
            <a:ext cx="4546092" cy="4681727"/>
          </a:xfrm>
          <a:prstGeom prst="rect">
            <a:avLst/>
          </a:prstGeom>
          <a:blipFill>
            <a:blip r:embed="rId2" cstate="print"/>
            <a:stretch>
              <a:fillRect/>
            </a:stretch>
          </a:blipFill>
        </p:spPr>
        <p:txBody>
          <a:bodyPr wrap="square" lIns="0" tIns="0" rIns="0" bIns="0" rtlCol="0"/>
          <a:lstStyle/>
          <a:p>
            <a:endParaRPr dirty="0"/>
          </a:p>
        </p:txBody>
      </p:sp>
      <p:sp>
        <p:nvSpPr>
          <p:cNvPr id="3" name="object 3"/>
          <p:cNvSpPr/>
          <p:nvPr/>
        </p:nvSpPr>
        <p:spPr>
          <a:xfrm>
            <a:off x="9850625" y="666001"/>
            <a:ext cx="1940561" cy="1955280"/>
          </a:xfrm>
          <a:prstGeom prst="rect">
            <a:avLst/>
          </a:prstGeom>
          <a:blipFill>
            <a:blip r:embed="rId3" cstate="print"/>
            <a:stretch>
              <a:fillRect/>
            </a:stretch>
          </a:blipFill>
        </p:spPr>
        <p:txBody>
          <a:bodyPr wrap="square" lIns="0" tIns="0" rIns="0" bIns="0" rtlCol="0"/>
          <a:lstStyle/>
          <a:p>
            <a:endParaRPr dirty="0"/>
          </a:p>
        </p:txBody>
      </p:sp>
      <p:sp>
        <p:nvSpPr>
          <p:cNvPr id="4" name="object 4"/>
          <p:cNvSpPr txBox="1"/>
          <p:nvPr/>
        </p:nvSpPr>
        <p:spPr>
          <a:xfrm>
            <a:off x="670560" y="575508"/>
            <a:ext cx="3799840" cy="738664"/>
          </a:xfrm>
          <a:prstGeom prst="rect">
            <a:avLst/>
          </a:prstGeom>
        </p:spPr>
        <p:txBody>
          <a:bodyPr vert="horz" wrap="square" lIns="0" tIns="0" rIns="0" bIns="0" rtlCol="0">
            <a:spAutoFit/>
          </a:bodyPr>
          <a:lstStyle/>
          <a:p>
            <a:pPr marL="12700" marR="5080" indent="877569">
              <a:lnSpc>
                <a:spcPct val="100000"/>
              </a:lnSpc>
            </a:pPr>
            <a:r>
              <a:rPr sz="2400" b="1" spc="-5" dirty="0" err="1">
                <a:latin typeface="Book Antiqua"/>
                <a:cs typeface="Book Antiqua"/>
              </a:rPr>
              <a:t>Gioielli</a:t>
            </a:r>
            <a:r>
              <a:rPr sz="2400" b="1" spc="-5" dirty="0">
                <a:latin typeface="Book Antiqua"/>
                <a:cs typeface="Book Antiqua"/>
              </a:rPr>
              <a:t> etruschi dalle necropoli di</a:t>
            </a:r>
            <a:r>
              <a:rPr sz="2400" b="1" spc="40" dirty="0">
                <a:latin typeface="Book Antiqua"/>
                <a:cs typeface="Book Antiqua"/>
              </a:rPr>
              <a:t> </a:t>
            </a:r>
            <a:r>
              <a:rPr sz="2400" b="1" spc="-5" dirty="0">
                <a:latin typeface="Book Antiqua"/>
                <a:cs typeface="Book Antiqua"/>
              </a:rPr>
              <a:t>Bolsena</a:t>
            </a:r>
            <a:endParaRPr sz="2400" b="1" dirty="0">
              <a:latin typeface="Book Antiqua"/>
              <a:cs typeface="Book Antiqua"/>
            </a:endParaRPr>
          </a:p>
        </p:txBody>
      </p:sp>
      <p:sp>
        <p:nvSpPr>
          <p:cNvPr id="5" name="object 5"/>
          <p:cNvSpPr/>
          <p:nvPr/>
        </p:nvSpPr>
        <p:spPr>
          <a:xfrm>
            <a:off x="9953748" y="2621281"/>
            <a:ext cx="1940561" cy="1955280"/>
          </a:xfrm>
          <a:prstGeom prst="rect">
            <a:avLst/>
          </a:prstGeom>
          <a:blipFill>
            <a:blip r:embed="rId4" cstate="print"/>
            <a:stretch>
              <a:fillRect/>
            </a:stretch>
          </a:blipFill>
        </p:spPr>
        <p:txBody>
          <a:bodyPr wrap="square" lIns="0" tIns="0" rIns="0" bIns="0" rtlCol="0"/>
          <a:lstStyle/>
          <a:p>
            <a:endParaRPr dirty="0"/>
          </a:p>
        </p:txBody>
      </p:sp>
      <p:sp>
        <p:nvSpPr>
          <p:cNvPr id="6" name="object 6"/>
          <p:cNvSpPr/>
          <p:nvPr/>
        </p:nvSpPr>
        <p:spPr>
          <a:xfrm>
            <a:off x="8061960" y="692657"/>
            <a:ext cx="1685542" cy="1711452"/>
          </a:xfrm>
          <a:prstGeom prst="rect">
            <a:avLst/>
          </a:prstGeom>
          <a:blipFill>
            <a:blip r:embed="rId5" cstate="print"/>
            <a:stretch>
              <a:fillRect/>
            </a:stretch>
          </a:blipFill>
        </p:spPr>
        <p:txBody>
          <a:bodyPr wrap="square" lIns="0" tIns="0" rIns="0" bIns="0" rtlCol="0"/>
          <a:lstStyle/>
          <a:p>
            <a:endParaRPr dirty="0"/>
          </a:p>
        </p:txBody>
      </p:sp>
      <p:sp>
        <p:nvSpPr>
          <p:cNvPr id="7" name="object 7"/>
          <p:cNvSpPr/>
          <p:nvPr/>
        </p:nvSpPr>
        <p:spPr>
          <a:xfrm>
            <a:off x="7830817" y="2417813"/>
            <a:ext cx="2122931" cy="2158748"/>
          </a:xfrm>
          <a:prstGeom prst="rect">
            <a:avLst/>
          </a:prstGeom>
          <a:blipFill>
            <a:blip r:embed="rId6" cstate="print"/>
            <a:stretch>
              <a:fillRect/>
            </a:stretch>
          </a:blipFill>
        </p:spPr>
        <p:txBody>
          <a:bodyPr wrap="square" lIns="0" tIns="0" rIns="0" bIns="0" rtlCol="0"/>
          <a:lstStyle/>
          <a:p>
            <a:endParaRPr dirty="0"/>
          </a:p>
        </p:txBody>
      </p:sp>
      <p:sp>
        <p:nvSpPr>
          <p:cNvPr id="9" name="object 9"/>
          <p:cNvSpPr txBox="1"/>
          <p:nvPr/>
        </p:nvSpPr>
        <p:spPr>
          <a:xfrm>
            <a:off x="4470400" y="197003"/>
            <a:ext cx="3240168" cy="430887"/>
          </a:xfrm>
          <a:prstGeom prst="rect">
            <a:avLst/>
          </a:prstGeom>
          <a:solidFill>
            <a:schemeClr val="accent3">
              <a:lumMod val="60000"/>
              <a:lumOff val="40000"/>
            </a:schemeClr>
          </a:solidFill>
        </p:spPr>
        <p:txBody>
          <a:bodyPr vert="horz" wrap="square" lIns="0" tIns="0" rIns="0" bIns="0" rtlCol="0">
            <a:spAutoFit/>
          </a:bodyPr>
          <a:lstStyle/>
          <a:p>
            <a:pPr marL="12700">
              <a:lnSpc>
                <a:spcPct val="100000"/>
              </a:lnSpc>
            </a:pPr>
            <a:r>
              <a:rPr lang="it-IT" sz="2800" b="1" spc="-5" dirty="0">
                <a:solidFill>
                  <a:schemeClr val="accent4">
                    <a:lumMod val="50000"/>
                  </a:schemeClr>
                </a:solidFill>
                <a:latin typeface="Bookman Old Style"/>
                <a:cs typeface="Bookman Old Style"/>
              </a:rPr>
              <a:t>Volsinii (</a:t>
            </a:r>
            <a:r>
              <a:rPr sz="2800" b="1" spc="-5" dirty="0" err="1">
                <a:solidFill>
                  <a:schemeClr val="accent4">
                    <a:lumMod val="50000"/>
                  </a:schemeClr>
                </a:solidFill>
                <a:latin typeface="Bookman Old Style"/>
                <a:cs typeface="Bookman Old Style"/>
              </a:rPr>
              <a:t>B</a:t>
            </a:r>
            <a:r>
              <a:rPr sz="2800" b="1" spc="-15" dirty="0" err="1">
                <a:solidFill>
                  <a:schemeClr val="accent4">
                    <a:lumMod val="50000"/>
                  </a:schemeClr>
                </a:solidFill>
                <a:latin typeface="Bookman Old Style"/>
                <a:cs typeface="Bookman Old Style"/>
              </a:rPr>
              <a:t>o</a:t>
            </a:r>
            <a:r>
              <a:rPr sz="2800" b="1" spc="-10" dirty="0" err="1">
                <a:solidFill>
                  <a:schemeClr val="accent4">
                    <a:lumMod val="50000"/>
                  </a:schemeClr>
                </a:solidFill>
                <a:latin typeface="Bookman Old Style"/>
                <a:cs typeface="Bookman Old Style"/>
              </a:rPr>
              <a:t>lse</a:t>
            </a:r>
            <a:r>
              <a:rPr sz="2800" b="1" spc="-15" dirty="0" err="1">
                <a:solidFill>
                  <a:schemeClr val="accent4">
                    <a:lumMod val="50000"/>
                  </a:schemeClr>
                </a:solidFill>
                <a:latin typeface="Bookman Old Style"/>
                <a:cs typeface="Bookman Old Style"/>
              </a:rPr>
              <a:t>n</a:t>
            </a:r>
            <a:r>
              <a:rPr sz="2800" b="1" spc="-5" dirty="0" err="1">
                <a:solidFill>
                  <a:schemeClr val="accent4">
                    <a:lumMod val="50000"/>
                  </a:schemeClr>
                </a:solidFill>
                <a:latin typeface="Bookman Old Style"/>
                <a:cs typeface="Bookman Old Style"/>
              </a:rPr>
              <a:t>a</a:t>
            </a:r>
            <a:r>
              <a:rPr lang="it-IT" sz="2800" b="1" spc="-5" dirty="0">
                <a:solidFill>
                  <a:schemeClr val="accent4">
                    <a:lumMod val="50000"/>
                  </a:schemeClr>
                </a:solidFill>
                <a:latin typeface="Bookman Old Style"/>
                <a:cs typeface="Bookman Old Style"/>
              </a:rPr>
              <a:t>)</a:t>
            </a:r>
            <a:endParaRPr sz="2800" dirty="0">
              <a:solidFill>
                <a:schemeClr val="accent4">
                  <a:lumMod val="50000"/>
                </a:schemeClr>
              </a:solidFill>
              <a:latin typeface="Bookman Old Style"/>
              <a:cs typeface="Bookman Old Style"/>
            </a:endParaRPr>
          </a:p>
        </p:txBody>
      </p:sp>
      <p:sp>
        <p:nvSpPr>
          <p:cNvPr id="11" name="CasellaDiTesto 10">
            <a:extLst>
              <a:ext uri="{FF2B5EF4-FFF2-40B4-BE49-F238E27FC236}">
                <a16:creationId xmlns:a16="http://schemas.microsoft.com/office/drawing/2014/main" id="{55A2B60E-85FC-BF14-DE54-0C19638CF872}"/>
              </a:ext>
            </a:extLst>
          </p:cNvPr>
          <p:cNvSpPr txBox="1"/>
          <p:nvPr/>
        </p:nvSpPr>
        <p:spPr>
          <a:xfrm>
            <a:off x="5598161" y="1432560"/>
            <a:ext cx="1808480" cy="3442033"/>
          </a:xfrm>
          <a:prstGeom prst="rect">
            <a:avLst/>
          </a:prstGeom>
          <a:noFill/>
        </p:spPr>
        <p:txBody>
          <a:bodyPr wrap="square" rtlCol="0">
            <a:spAutoFit/>
          </a:bodyPr>
          <a:lstStyle/>
          <a:p>
            <a:pPr>
              <a:lnSpc>
                <a:spcPct val="107000"/>
              </a:lnSpc>
              <a:spcAft>
                <a:spcPts val="800"/>
              </a:spcAft>
            </a:pPr>
            <a:r>
              <a:rPr lang="it-IT" sz="2000" dirty="0">
                <a:solidFill>
                  <a:srgbClr val="7030A0"/>
                </a:solidFill>
                <a:latin typeface="Calibri" panose="020F0502020204030204" pitchFamily="34" charset="0"/>
                <a:cs typeface="Times New Roman" panose="02020603050405020304" pitchFamily="18" charset="0"/>
              </a:rPr>
              <a:t>La città etrusca di </a:t>
            </a:r>
            <a:r>
              <a:rPr lang="it-IT" sz="2000" b="1" dirty="0">
                <a:solidFill>
                  <a:srgbClr val="7030A0"/>
                </a:solidFill>
                <a:latin typeface="Calibri" panose="020F0502020204030204" pitchFamily="34" charset="0"/>
                <a:cs typeface="Times New Roman" panose="02020603050405020304" pitchFamily="18" charset="0"/>
              </a:rPr>
              <a:t>Velzna</a:t>
            </a:r>
            <a:r>
              <a:rPr lang="it-IT" sz="2000" dirty="0">
                <a:solidFill>
                  <a:srgbClr val="7030A0"/>
                </a:solidFill>
                <a:latin typeface="Calibri" panose="020F0502020204030204" pitchFamily="34" charset="0"/>
                <a:cs typeface="Times New Roman" panose="02020603050405020304" pitchFamily="18" charset="0"/>
              </a:rPr>
              <a:t> divenne </a:t>
            </a:r>
            <a:r>
              <a:rPr lang="it-IT" sz="2000" b="1" dirty="0">
                <a:solidFill>
                  <a:srgbClr val="7030A0"/>
                </a:solidFill>
                <a:latin typeface="Calibri" panose="020F0502020204030204" pitchFamily="34" charset="0"/>
                <a:cs typeface="Times New Roman" panose="02020603050405020304" pitchFamily="18" charset="0"/>
              </a:rPr>
              <a:t>Volsinii</a:t>
            </a:r>
            <a:r>
              <a:rPr lang="it-IT" sz="2000" dirty="0">
                <a:solidFill>
                  <a:srgbClr val="7030A0"/>
                </a:solidFill>
                <a:latin typeface="Calibri" panose="020F0502020204030204" pitchFamily="34" charset="0"/>
                <a:cs typeface="Times New Roman" panose="02020603050405020304" pitchFamily="18" charset="0"/>
              </a:rPr>
              <a:t> in epoca romana. Il centro fu così influente che diede il nome al lago.</a:t>
            </a:r>
          </a:p>
          <a:p>
            <a:pPr>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2" name="CasellaDiTesto 11">
            <a:extLst>
              <a:ext uri="{FF2B5EF4-FFF2-40B4-BE49-F238E27FC236}">
                <a16:creationId xmlns:a16="http://schemas.microsoft.com/office/drawing/2014/main" id="{4B3AF1F2-2A66-D4B8-D1DB-D6D022928DB7}"/>
              </a:ext>
            </a:extLst>
          </p:cNvPr>
          <p:cNvSpPr txBox="1"/>
          <p:nvPr/>
        </p:nvSpPr>
        <p:spPr>
          <a:xfrm>
            <a:off x="5334001" y="4889489"/>
            <a:ext cx="6106160" cy="1394997"/>
          </a:xfrm>
          <a:prstGeom prst="rect">
            <a:avLst/>
          </a:prstGeom>
          <a:noFill/>
        </p:spPr>
        <p:txBody>
          <a:bodyPr wrap="square" rtlCol="0">
            <a:spAutoFit/>
          </a:bodyPr>
          <a:lstStyle/>
          <a:p>
            <a:pPr>
              <a:lnSpc>
                <a:spcPct val="107000"/>
              </a:lnSpc>
              <a:spcAft>
                <a:spcPts val="800"/>
              </a:spcAft>
            </a:pPr>
            <a:r>
              <a:rPr lang="it-IT" sz="2000" dirty="0">
                <a:solidFill>
                  <a:srgbClr val="7030A0"/>
                </a:solidFill>
                <a:latin typeface="Calibri" panose="020F0502020204030204" pitchFamily="34" charset="0"/>
                <a:cs typeface="Times New Roman" panose="02020603050405020304" pitchFamily="18" charset="0"/>
              </a:rPr>
              <a:t>Dalle tombe etrusche attorno a Bolsena sono stati rinvenuti oggetti funerari che oggi è possibile ammirare in vari musei sia in Italia che all’estero, fra cui ad esempio una ricca collezione presso il British Museum di Londra.</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object 2"/>
          <p:cNvSpPr/>
          <p:nvPr/>
        </p:nvSpPr>
        <p:spPr>
          <a:xfrm>
            <a:off x="336810" y="3855721"/>
            <a:ext cx="2819387" cy="2523743"/>
          </a:xfrm>
          <a:prstGeom prst="rect">
            <a:avLst/>
          </a:prstGeom>
          <a:blipFill>
            <a:blip r:embed="rId3" cstate="print"/>
            <a:stretch>
              <a:fillRect/>
            </a:stretch>
          </a:blipFill>
        </p:spPr>
        <p:txBody>
          <a:bodyPr wrap="square" lIns="0" tIns="0" rIns="0" bIns="0" rtlCol="0"/>
          <a:lstStyle/>
          <a:p>
            <a:endParaRPr dirty="0"/>
          </a:p>
        </p:txBody>
      </p:sp>
      <p:sp>
        <p:nvSpPr>
          <p:cNvPr id="3" name="object 3"/>
          <p:cNvSpPr/>
          <p:nvPr/>
        </p:nvSpPr>
        <p:spPr>
          <a:xfrm>
            <a:off x="2492891" y="4806697"/>
            <a:ext cx="2834639" cy="1577339"/>
          </a:xfrm>
          <a:prstGeom prst="rect">
            <a:avLst/>
          </a:prstGeom>
          <a:blipFill>
            <a:blip r:embed="rId4" cstate="print"/>
            <a:stretch>
              <a:fillRect/>
            </a:stretch>
          </a:blipFill>
        </p:spPr>
        <p:txBody>
          <a:bodyPr wrap="square" lIns="0" tIns="0" rIns="0" bIns="0" rtlCol="0"/>
          <a:lstStyle/>
          <a:p>
            <a:endParaRPr dirty="0"/>
          </a:p>
        </p:txBody>
      </p:sp>
      <p:sp>
        <p:nvSpPr>
          <p:cNvPr id="4" name="object 4"/>
          <p:cNvSpPr/>
          <p:nvPr/>
        </p:nvSpPr>
        <p:spPr>
          <a:xfrm>
            <a:off x="5210541" y="4076699"/>
            <a:ext cx="2224032" cy="2350511"/>
          </a:xfrm>
          <a:prstGeom prst="rect">
            <a:avLst/>
          </a:prstGeom>
          <a:blipFill>
            <a:blip r:embed="rId5" cstate="print"/>
            <a:stretch>
              <a:fillRect/>
            </a:stretch>
          </a:blipFill>
        </p:spPr>
        <p:txBody>
          <a:bodyPr wrap="square" lIns="0" tIns="0" rIns="0" bIns="0" rtlCol="0"/>
          <a:lstStyle/>
          <a:p>
            <a:endParaRPr dirty="0"/>
          </a:p>
        </p:txBody>
      </p:sp>
      <p:sp>
        <p:nvSpPr>
          <p:cNvPr id="5" name="object 5"/>
          <p:cNvSpPr/>
          <p:nvPr/>
        </p:nvSpPr>
        <p:spPr>
          <a:xfrm>
            <a:off x="9156955" y="3903466"/>
            <a:ext cx="2755391" cy="2523743"/>
          </a:xfrm>
          <a:prstGeom prst="rect">
            <a:avLst/>
          </a:prstGeom>
          <a:blipFill>
            <a:blip r:embed="rId6" cstate="print"/>
            <a:stretch>
              <a:fillRect/>
            </a:stretch>
          </a:blipFill>
        </p:spPr>
        <p:txBody>
          <a:bodyPr wrap="square" lIns="0" tIns="0" rIns="0" bIns="0" rtlCol="0"/>
          <a:lstStyle/>
          <a:p>
            <a:endParaRPr dirty="0"/>
          </a:p>
        </p:txBody>
      </p:sp>
      <p:sp>
        <p:nvSpPr>
          <p:cNvPr id="7" name="object 7"/>
          <p:cNvSpPr/>
          <p:nvPr/>
        </p:nvSpPr>
        <p:spPr>
          <a:xfrm>
            <a:off x="399277" y="573785"/>
            <a:ext cx="5964935" cy="2955036"/>
          </a:xfrm>
          <a:prstGeom prst="rect">
            <a:avLst/>
          </a:prstGeom>
          <a:blipFill>
            <a:blip r:embed="rId7" cstate="print"/>
            <a:stretch>
              <a:fillRect/>
            </a:stretch>
          </a:blipFill>
        </p:spPr>
        <p:txBody>
          <a:bodyPr wrap="square" lIns="0" tIns="0" rIns="0" bIns="0" rtlCol="0"/>
          <a:lstStyle/>
          <a:p>
            <a:endParaRPr dirty="0"/>
          </a:p>
        </p:txBody>
      </p:sp>
      <p:sp>
        <p:nvSpPr>
          <p:cNvPr id="8" name="object 8"/>
          <p:cNvSpPr/>
          <p:nvPr/>
        </p:nvSpPr>
        <p:spPr>
          <a:xfrm>
            <a:off x="7351394" y="4235191"/>
            <a:ext cx="1965959" cy="2138171"/>
          </a:xfrm>
          <a:prstGeom prst="rect">
            <a:avLst/>
          </a:prstGeom>
          <a:blipFill>
            <a:blip r:embed="rId8" cstate="print"/>
            <a:stretch>
              <a:fillRect/>
            </a:stretch>
          </a:blipFill>
        </p:spPr>
        <p:txBody>
          <a:bodyPr wrap="square" lIns="0" tIns="0" rIns="0" bIns="0" rtlCol="0"/>
          <a:lstStyle/>
          <a:p>
            <a:endParaRPr dirty="0"/>
          </a:p>
        </p:txBody>
      </p:sp>
      <p:sp>
        <p:nvSpPr>
          <p:cNvPr id="10" name="object 3">
            <a:extLst>
              <a:ext uri="{FF2B5EF4-FFF2-40B4-BE49-F238E27FC236}">
                <a16:creationId xmlns:a16="http://schemas.microsoft.com/office/drawing/2014/main" id="{86753B4A-FDA2-21EA-07C5-E9232A4D6808}"/>
              </a:ext>
            </a:extLst>
          </p:cNvPr>
          <p:cNvSpPr txBox="1">
            <a:spLocks/>
          </p:cNvSpPr>
          <p:nvPr/>
        </p:nvSpPr>
        <p:spPr>
          <a:xfrm>
            <a:off x="4124961" y="233480"/>
            <a:ext cx="4084320" cy="430887"/>
          </a:xfrm>
          <a:prstGeom prst="rect">
            <a:avLst/>
          </a:prstGeom>
          <a:solidFill>
            <a:schemeClr val="accent3">
              <a:lumMod val="40000"/>
              <a:lumOff val="60000"/>
            </a:schemeClr>
          </a:solidFill>
        </p:spPr>
        <p:txBody>
          <a:bodyPr vert="horz" wrap="square" lIns="0" tIns="0" rIns="0" bIns="0" rtlCol="0" anchor="ctr">
            <a:spAutoFit/>
          </a:bodyPr>
          <a:lst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a:lstStyle>
          <a:p>
            <a:pPr marL="254635" marR="5080" indent="-242570">
              <a:lnSpc>
                <a:spcPct val="100000"/>
              </a:lnSpc>
            </a:pPr>
            <a:r>
              <a:rPr lang="it-IT" sz="2800" b="1" spc="-5" dirty="0">
                <a:latin typeface="Book Antiqua"/>
                <a:cs typeface="Book Antiqua"/>
              </a:rPr>
              <a:t>Bisenzio (Capodimonte)</a:t>
            </a:r>
            <a:endParaRPr lang="it-IT" sz="2800" b="1" spc="-5" dirty="0">
              <a:solidFill>
                <a:schemeClr val="accent4">
                  <a:lumMod val="50000"/>
                </a:schemeClr>
              </a:solidFill>
              <a:latin typeface="Bookman Old Style"/>
            </a:endParaRPr>
          </a:p>
        </p:txBody>
      </p:sp>
      <p:sp>
        <p:nvSpPr>
          <p:cNvPr id="11" name="CasellaDiTesto 10">
            <a:extLst>
              <a:ext uri="{FF2B5EF4-FFF2-40B4-BE49-F238E27FC236}">
                <a16:creationId xmlns:a16="http://schemas.microsoft.com/office/drawing/2014/main" id="{D2495B13-8594-27A0-9E37-DAEE5200B49E}"/>
              </a:ext>
            </a:extLst>
          </p:cNvPr>
          <p:cNvSpPr txBox="1"/>
          <p:nvPr/>
        </p:nvSpPr>
        <p:spPr>
          <a:xfrm>
            <a:off x="6860795" y="1080931"/>
            <a:ext cx="4592320" cy="2554545"/>
          </a:xfrm>
          <a:prstGeom prst="rect">
            <a:avLst/>
          </a:prstGeom>
          <a:noFill/>
        </p:spPr>
        <p:txBody>
          <a:bodyPr wrap="square" rtlCol="0">
            <a:spAutoFit/>
          </a:bodyPr>
          <a:lstStyle/>
          <a:p>
            <a:r>
              <a:rPr lang="it-IT"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Capodimonte è erede dell’antica città etrusca di Bisenzio, fiorente centro urbano situato sull’amena collina a poca distanza dal paese sulla riva sud-occidentale del lago; splendidi reperti provenienti dalle necropoli villanoviane ed etrusche di Bisenzio si trovano ora in famosi musei italiani e in tutto il mondo.</a:t>
            </a:r>
            <a:endParaRPr lang="it-IT" sz="2000" dirty="0">
              <a:solidFill>
                <a:srgbClr val="7030A0"/>
              </a:solidFill>
            </a:endParaRP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6464128" y="2192079"/>
            <a:ext cx="2896811" cy="1477328"/>
          </a:xfrm>
          <a:prstGeom prst="rect">
            <a:avLst/>
          </a:prstGeom>
        </p:spPr>
        <p:txBody>
          <a:bodyPr vert="horz" wrap="square" lIns="0" tIns="0" rIns="0" bIns="0" rtlCol="0">
            <a:spAutoFit/>
          </a:bodyPr>
          <a:lstStyle/>
          <a:p>
            <a:pPr marL="12700" marR="5080" algn="ctr">
              <a:lnSpc>
                <a:spcPct val="100000"/>
              </a:lnSpc>
            </a:pPr>
            <a:endParaRPr lang="en-US" sz="2400" b="1" spc="-5" dirty="0">
              <a:solidFill>
                <a:srgbClr val="C00000"/>
              </a:solidFill>
              <a:latin typeface="Arial Narrow" panose="020B0606020202030204" pitchFamily="34" charset="0"/>
            </a:endParaRPr>
          </a:p>
          <a:p>
            <a:pPr marL="12700" marR="5080" algn="ctr">
              <a:lnSpc>
                <a:spcPct val="100000"/>
              </a:lnSpc>
            </a:pPr>
            <a:r>
              <a:rPr lang="en-US" sz="2400" b="1" spc="-5" dirty="0">
                <a:solidFill>
                  <a:srgbClr val="C00000"/>
                </a:solidFill>
                <a:latin typeface="Arial Narrow" panose="020B0606020202030204" pitchFamily="34" charset="0"/>
              </a:rPr>
              <a:t>Monte </a:t>
            </a:r>
            <a:r>
              <a:rPr lang="en-US" sz="2400" b="1" spc="-5" dirty="0" err="1">
                <a:solidFill>
                  <a:srgbClr val="C00000"/>
                </a:solidFill>
                <a:latin typeface="Arial Narrow" panose="020B0606020202030204" pitchFamily="34" charset="0"/>
              </a:rPr>
              <a:t>Bisenzio</a:t>
            </a:r>
            <a:r>
              <a:rPr lang="en-US" sz="2400" b="1" spc="-5" dirty="0">
                <a:solidFill>
                  <a:srgbClr val="C00000"/>
                </a:solidFill>
                <a:latin typeface="Arial Narrow" panose="020B0606020202030204" pitchFamily="34" charset="0"/>
              </a:rPr>
              <a:t> -  </a:t>
            </a:r>
            <a:r>
              <a:rPr lang="en-US" sz="2400" b="1" spc="-5" dirty="0" err="1">
                <a:solidFill>
                  <a:srgbClr val="C00000"/>
                </a:solidFill>
                <a:latin typeface="Arial Narrow" panose="020B0606020202030204" pitchFamily="34" charset="0"/>
              </a:rPr>
              <a:t>Colombario</a:t>
            </a:r>
            <a:r>
              <a:rPr lang="en-US" sz="2400" b="1" spc="-5" dirty="0">
                <a:solidFill>
                  <a:srgbClr val="C00000"/>
                </a:solidFill>
                <a:latin typeface="Arial Narrow" panose="020B0606020202030204" pitchFamily="34" charset="0"/>
              </a:rPr>
              <a:t> </a:t>
            </a:r>
          </a:p>
          <a:p>
            <a:pPr marL="12700" marR="5080" algn="ctr">
              <a:lnSpc>
                <a:spcPct val="100000"/>
              </a:lnSpc>
            </a:pPr>
            <a:r>
              <a:rPr lang="en-US" sz="2400" b="1" spc="-5" dirty="0" err="1">
                <a:solidFill>
                  <a:srgbClr val="C00000"/>
                </a:solidFill>
                <a:latin typeface="Arial Narrow" panose="020B0606020202030204" pitchFamily="34" charset="0"/>
              </a:rPr>
              <a:t>etrusco-romano</a:t>
            </a:r>
            <a:endParaRPr lang="en-US" sz="2400" b="1" spc="-5" dirty="0">
              <a:solidFill>
                <a:srgbClr val="C00000"/>
              </a:solidFill>
              <a:latin typeface="Arial Narrow" panose="020B0606020202030204" pitchFamily="34" charset="0"/>
            </a:endParaRPr>
          </a:p>
        </p:txBody>
      </p:sp>
      <p:pic>
        <p:nvPicPr>
          <p:cNvPr id="7" name="Immagine 6">
            <a:extLst>
              <a:ext uri="{FF2B5EF4-FFF2-40B4-BE49-F238E27FC236}">
                <a16:creationId xmlns:a16="http://schemas.microsoft.com/office/drawing/2014/main" id="{BF621D30-5026-1BED-90C6-2AF9DAAF79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20" y="0"/>
            <a:ext cx="5368228" cy="6858000"/>
          </a:xfrm>
          <a:prstGeom prst="rect">
            <a:avLst/>
          </a:prstGeom>
        </p:spPr>
      </p:pic>
      <p:pic>
        <p:nvPicPr>
          <p:cNvPr id="11" name="Immagine 10">
            <a:extLst>
              <a:ext uri="{FF2B5EF4-FFF2-40B4-BE49-F238E27FC236}">
                <a16:creationId xmlns:a16="http://schemas.microsoft.com/office/drawing/2014/main" id="{CE94C421-FC06-3876-3B69-F0C5E37D88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8843" y="3904132"/>
            <a:ext cx="4967342" cy="2794130"/>
          </a:xfrm>
          <a:prstGeom prst="rect">
            <a:avLst/>
          </a:prstGeom>
        </p:spPr>
      </p:pic>
      <p:pic>
        <p:nvPicPr>
          <p:cNvPr id="10" name="Immagine 9">
            <a:extLst>
              <a:ext uri="{FF2B5EF4-FFF2-40B4-BE49-F238E27FC236}">
                <a16:creationId xmlns:a16="http://schemas.microsoft.com/office/drawing/2014/main" id="{2E968646-95FC-7E3F-64B0-23AE354EC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0939" y="159738"/>
            <a:ext cx="2670492" cy="4747541"/>
          </a:xfrm>
          <a:prstGeom prst="rect">
            <a:avLst/>
          </a:prstGeom>
          <a:ln>
            <a:noFill/>
          </a:ln>
          <a:effectLst>
            <a:softEdge rad="112500"/>
          </a:effectLst>
        </p:spPr>
      </p:pic>
    </p:spTree>
    <p:extLst>
      <p:ext uri="{BB962C8B-B14F-4D97-AF65-F5344CB8AC3E}">
        <p14:creationId xmlns:p14="http://schemas.microsoft.com/office/powerpoint/2010/main" val="3336696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68160" y="1165861"/>
            <a:ext cx="4648706" cy="3416300"/>
          </a:xfrm>
          <a:prstGeom prst="rect">
            <a:avLst/>
          </a:prstGeom>
          <a:blipFill>
            <a:blip r:embed="rId2" cstate="print"/>
            <a:stretch>
              <a:fillRect/>
            </a:stretch>
          </a:blipFill>
        </p:spPr>
        <p:txBody>
          <a:bodyPr wrap="square" lIns="0" tIns="0" rIns="0" bIns="0" rtlCol="0"/>
          <a:lstStyle/>
          <a:p>
            <a:endParaRPr dirty="0"/>
          </a:p>
        </p:txBody>
      </p:sp>
      <p:sp>
        <p:nvSpPr>
          <p:cNvPr id="3" name="object 3"/>
          <p:cNvSpPr txBox="1"/>
          <p:nvPr/>
        </p:nvSpPr>
        <p:spPr>
          <a:xfrm>
            <a:off x="7859141" y="4675558"/>
            <a:ext cx="3428619" cy="369332"/>
          </a:xfrm>
          <a:prstGeom prst="rect">
            <a:avLst/>
          </a:prstGeom>
        </p:spPr>
        <p:txBody>
          <a:bodyPr vert="horz" wrap="square" lIns="0" tIns="0" rIns="0" bIns="0" rtlCol="0">
            <a:spAutoFit/>
          </a:bodyPr>
          <a:lstStyle/>
          <a:p>
            <a:pPr marL="12700">
              <a:lnSpc>
                <a:spcPct val="100000"/>
              </a:lnSpc>
            </a:pPr>
            <a:r>
              <a:rPr sz="2400" b="1" spc="-5" dirty="0">
                <a:solidFill>
                  <a:srgbClr val="C00000"/>
                </a:solidFill>
                <a:latin typeface="Book Antiqua"/>
                <a:cs typeface="Book Antiqua"/>
              </a:rPr>
              <a:t>Necropoli di</a:t>
            </a:r>
            <a:r>
              <a:rPr sz="2400" b="1" spc="-30" dirty="0">
                <a:solidFill>
                  <a:srgbClr val="C00000"/>
                </a:solidFill>
                <a:latin typeface="Book Antiqua"/>
                <a:cs typeface="Book Antiqua"/>
              </a:rPr>
              <a:t> </a:t>
            </a:r>
            <a:r>
              <a:rPr sz="2400" b="1" spc="-5" dirty="0">
                <a:solidFill>
                  <a:srgbClr val="C00000"/>
                </a:solidFill>
                <a:latin typeface="Book Antiqua"/>
                <a:cs typeface="Book Antiqua"/>
              </a:rPr>
              <a:t>Pianezze</a:t>
            </a:r>
            <a:endParaRPr sz="2400" b="1" dirty="0">
              <a:solidFill>
                <a:srgbClr val="C00000"/>
              </a:solidFill>
              <a:latin typeface="Book Antiqua"/>
              <a:cs typeface="Book Antiqua"/>
            </a:endParaRPr>
          </a:p>
        </p:txBody>
      </p:sp>
      <p:sp>
        <p:nvSpPr>
          <p:cNvPr id="4" name="object 4"/>
          <p:cNvSpPr/>
          <p:nvPr/>
        </p:nvSpPr>
        <p:spPr>
          <a:xfrm>
            <a:off x="401138" y="556743"/>
            <a:ext cx="4074778" cy="5464607"/>
          </a:xfrm>
          <a:prstGeom prst="rect">
            <a:avLst/>
          </a:prstGeom>
          <a:blipFill>
            <a:blip r:embed="rId3" cstate="print"/>
            <a:stretch>
              <a:fillRect/>
            </a:stretch>
          </a:blipFill>
        </p:spPr>
        <p:txBody>
          <a:bodyPr wrap="square" lIns="0" tIns="0" rIns="0" bIns="0" rtlCol="0"/>
          <a:lstStyle/>
          <a:p>
            <a:endParaRPr dirty="0"/>
          </a:p>
        </p:txBody>
      </p:sp>
      <p:sp>
        <p:nvSpPr>
          <p:cNvPr id="6" name="object 6"/>
          <p:cNvSpPr txBox="1">
            <a:spLocks noGrp="1"/>
          </p:cNvSpPr>
          <p:nvPr>
            <p:ph type="title"/>
          </p:nvPr>
        </p:nvSpPr>
        <p:spPr>
          <a:xfrm>
            <a:off x="611197" y="6062793"/>
            <a:ext cx="3960803" cy="369332"/>
          </a:xfrm>
          <a:prstGeom prst="rect">
            <a:avLst/>
          </a:prstGeom>
        </p:spPr>
        <p:txBody>
          <a:bodyPr vert="horz" wrap="square" lIns="0" tIns="0" rIns="0" bIns="0" rtlCol="0">
            <a:spAutoFit/>
          </a:bodyPr>
          <a:lstStyle/>
          <a:p>
            <a:pPr marL="12700">
              <a:lnSpc>
                <a:spcPct val="100000"/>
              </a:lnSpc>
              <a:spcBef>
                <a:spcPts val="315"/>
              </a:spcBef>
            </a:pPr>
            <a:r>
              <a:rPr sz="2400" b="1" spc="-5" dirty="0" err="1">
                <a:solidFill>
                  <a:srgbClr val="C00000"/>
                </a:solidFill>
                <a:latin typeface="Book Antiqua"/>
              </a:rPr>
              <a:t>Necropoli</a:t>
            </a:r>
            <a:r>
              <a:rPr sz="2400" b="1" spc="-5" dirty="0">
                <a:solidFill>
                  <a:srgbClr val="C00000"/>
                </a:solidFill>
                <a:latin typeface="Book Antiqua"/>
              </a:rPr>
              <a:t> di Centocamere</a:t>
            </a:r>
          </a:p>
        </p:txBody>
      </p:sp>
      <p:sp>
        <p:nvSpPr>
          <p:cNvPr id="8" name="object 9">
            <a:extLst>
              <a:ext uri="{FF2B5EF4-FFF2-40B4-BE49-F238E27FC236}">
                <a16:creationId xmlns:a16="http://schemas.microsoft.com/office/drawing/2014/main" id="{528920C6-1F79-AE03-2E3A-1334AEEB80BF}"/>
              </a:ext>
            </a:extLst>
          </p:cNvPr>
          <p:cNvSpPr txBox="1"/>
          <p:nvPr/>
        </p:nvSpPr>
        <p:spPr>
          <a:xfrm>
            <a:off x="4475916" y="197662"/>
            <a:ext cx="3240168" cy="430887"/>
          </a:xfrm>
          <a:prstGeom prst="rect">
            <a:avLst/>
          </a:prstGeom>
          <a:solidFill>
            <a:schemeClr val="accent3">
              <a:lumMod val="60000"/>
              <a:lumOff val="40000"/>
            </a:schemeClr>
          </a:solidFill>
        </p:spPr>
        <p:txBody>
          <a:bodyPr vert="horz" wrap="square" lIns="0" tIns="0" rIns="0" bIns="0" rtlCol="0">
            <a:spAutoFit/>
          </a:bodyPr>
          <a:lstStyle/>
          <a:p>
            <a:pPr marL="12700">
              <a:lnSpc>
                <a:spcPct val="100000"/>
              </a:lnSpc>
            </a:pPr>
            <a:r>
              <a:rPr lang="it-IT" sz="2800" b="1" spc="-5" dirty="0">
                <a:solidFill>
                  <a:schemeClr val="accent4">
                    <a:lumMod val="50000"/>
                  </a:schemeClr>
                </a:solidFill>
                <a:latin typeface="Bookman Old Style"/>
                <a:cs typeface="Bookman Old Style"/>
              </a:rPr>
              <a:t>Grotte di Castro</a:t>
            </a:r>
            <a:endParaRPr sz="2800" dirty="0">
              <a:solidFill>
                <a:schemeClr val="accent4">
                  <a:lumMod val="50000"/>
                </a:schemeClr>
              </a:solidFill>
              <a:latin typeface="Bookman Old Style"/>
              <a:cs typeface="Bookman Old Style"/>
            </a:endParaRPr>
          </a:p>
        </p:txBody>
      </p:sp>
      <p:sp>
        <p:nvSpPr>
          <p:cNvPr id="11" name="CasellaDiTesto 10">
            <a:extLst>
              <a:ext uri="{FF2B5EF4-FFF2-40B4-BE49-F238E27FC236}">
                <a16:creationId xmlns:a16="http://schemas.microsoft.com/office/drawing/2014/main" id="{09B5A21B-72B0-D10D-9223-CCA7CF3447C1}"/>
              </a:ext>
            </a:extLst>
          </p:cNvPr>
          <p:cNvSpPr txBox="1"/>
          <p:nvPr/>
        </p:nvSpPr>
        <p:spPr>
          <a:xfrm>
            <a:off x="4693920" y="1165861"/>
            <a:ext cx="2062480" cy="4401205"/>
          </a:xfrm>
          <a:prstGeom prst="rect">
            <a:avLst/>
          </a:prstGeom>
          <a:noFill/>
        </p:spPr>
        <p:txBody>
          <a:bodyPr wrap="square" rtlCol="0">
            <a:spAutoFit/>
          </a:bodyPr>
          <a:lstStyle/>
          <a:p>
            <a:r>
              <a:rPr lang="it-IT" sz="2000" dirty="0">
                <a:solidFill>
                  <a:srgbClr val="7030A0"/>
                </a:solidFill>
                <a:latin typeface="Calibri" panose="020F0502020204030204" pitchFamily="34" charset="0"/>
                <a:cs typeface="Times New Roman" panose="02020603050405020304" pitchFamily="18" charset="0"/>
              </a:rPr>
              <a:t>Grotte di Castro è rinomata per il sito etrusco di Civita, circondato da importanti necropoli del VII e del VI secolo a.C. Gli oggetti funerari rinvenuti possono essere ammirati nel Museo Archeologico locale.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78901" y="5166856"/>
            <a:ext cx="3852686" cy="738664"/>
          </a:xfrm>
          <a:prstGeom prst="rect">
            <a:avLst/>
          </a:prstGeom>
        </p:spPr>
        <p:txBody>
          <a:bodyPr vert="horz" wrap="square" lIns="0" tIns="0" rIns="0" bIns="0" rtlCol="0">
            <a:spAutoFit/>
          </a:bodyPr>
          <a:lstStyle/>
          <a:p>
            <a:pPr marL="157480" marR="5080" indent="-144780" algn="ctr">
              <a:lnSpc>
                <a:spcPct val="100000"/>
              </a:lnSpc>
            </a:pPr>
            <a:r>
              <a:rPr lang="it-IT" sz="2400" b="1" spc="-5" dirty="0">
                <a:solidFill>
                  <a:srgbClr val="C00000"/>
                </a:solidFill>
                <a:latin typeface="Arial Narrow" panose="020B0606020202030204" pitchFamily="34" charset="0"/>
              </a:rPr>
              <a:t>  Tomba etrusca “della sfinge”,</a:t>
            </a:r>
            <a:br>
              <a:rPr lang="it-IT" sz="2400" b="1" spc="-5" dirty="0">
                <a:solidFill>
                  <a:srgbClr val="C00000"/>
                </a:solidFill>
                <a:latin typeface="Arial Narrow" panose="020B0606020202030204" pitchFamily="34" charset="0"/>
              </a:rPr>
            </a:br>
            <a:r>
              <a:rPr lang="it-IT" sz="2400" b="1" spc="-5" dirty="0">
                <a:solidFill>
                  <a:srgbClr val="C00000"/>
                </a:solidFill>
                <a:latin typeface="Arial Narrow" panose="020B0606020202030204" pitchFamily="34" charset="0"/>
              </a:rPr>
              <a:t>necropoli dell’Osteria di Vulci</a:t>
            </a:r>
            <a:endParaRPr sz="2400" b="1" spc="-5" dirty="0">
              <a:solidFill>
                <a:srgbClr val="C00000"/>
              </a:solidFill>
              <a:latin typeface="Arial Narrow" panose="020B0606020202030204" pitchFamily="34" charset="0"/>
            </a:endParaRPr>
          </a:p>
        </p:txBody>
      </p:sp>
      <p:sp>
        <p:nvSpPr>
          <p:cNvPr id="5" name="object 5"/>
          <p:cNvSpPr txBox="1"/>
          <p:nvPr/>
        </p:nvSpPr>
        <p:spPr>
          <a:xfrm>
            <a:off x="8073167" y="5166856"/>
            <a:ext cx="3585210" cy="369332"/>
          </a:xfrm>
          <a:prstGeom prst="rect">
            <a:avLst/>
          </a:prstGeom>
        </p:spPr>
        <p:txBody>
          <a:bodyPr vert="horz" wrap="square" lIns="0" tIns="0" rIns="0" bIns="0" rtlCol="0">
            <a:spAutoFit/>
          </a:bodyPr>
          <a:lstStyle/>
          <a:p>
            <a:pPr marL="12700" marR="5080" algn="ctr">
              <a:lnSpc>
                <a:spcPct val="100000"/>
              </a:lnSpc>
            </a:pPr>
            <a:r>
              <a:rPr lang="en-US" sz="2400" b="1" spc="-5" dirty="0" err="1">
                <a:solidFill>
                  <a:srgbClr val="C00000"/>
                </a:solidFill>
                <a:latin typeface="Arial Narrow" panose="020B0606020202030204" pitchFamily="34" charset="0"/>
              </a:rPr>
              <a:t>Tomba</a:t>
            </a:r>
            <a:r>
              <a:rPr lang="en-US" sz="2400" b="1" spc="-5" dirty="0">
                <a:solidFill>
                  <a:srgbClr val="C00000"/>
                </a:solidFill>
                <a:latin typeface="Arial Narrow" panose="020B0606020202030204" pitchFamily="34" charset="0"/>
              </a:rPr>
              <a:t> François</a:t>
            </a:r>
          </a:p>
        </p:txBody>
      </p:sp>
      <p:pic>
        <p:nvPicPr>
          <p:cNvPr id="1030" name="Picture 6" descr="Parco di Vulci e Terme: un'oasi in Maremma - Riserva Vendicari">
            <a:extLst>
              <a:ext uri="{FF2B5EF4-FFF2-40B4-BE49-F238E27FC236}">
                <a16:creationId xmlns:a16="http://schemas.microsoft.com/office/drawing/2014/main" id="{F4A797AE-78CC-9805-488D-A7C489150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307" y="267718"/>
            <a:ext cx="6799488" cy="38161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object 9">
            <a:extLst>
              <a:ext uri="{FF2B5EF4-FFF2-40B4-BE49-F238E27FC236}">
                <a16:creationId xmlns:a16="http://schemas.microsoft.com/office/drawing/2014/main" id="{337A6146-C19D-DAD8-034D-34167C055EE2}"/>
              </a:ext>
            </a:extLst>
          </p:cNvPr>
          <p:cNvSpPr txBox="1"/>
          <p:nvPr/>
        </p:nvSpPr>
        <p:spPr>
          <a:xfrm>
            <a:off x="4475916" y="197662"/>
            <a:ext cx="3240168" cy="430887"/>
          </a:xfrm>
          <a:prstGeom prst="rect">
            <a:avLst/>
          </a:prstGeom>
          <a:solidFill>
            <a:schemeClr val="accent3">
              <a:lumMod val="60000"/>
              <a:lumOff val="40000"/>
            </a:schemeClr>
          </a:solidFill>
        </p:spPr>
        <p:txBody>
          <a:bodyPr vert="horz" wrap="square" lIns="0" tIns="0" rIns="0" bIns="0" rtlCol="0">
            <a:spAutoFit/>
          </a:bodyPr>
          <a:lstStyle/>
          <a:p>
            <a:pPr marL="12700" algn="ctr">
              <a:lnSpc>
                <a:spcPct val="100000"/>
              </a:lnSpc>
            </a:pPr>
            <a:r>
              <a:rPr lang="it-IT" sz="2800" b="1" spc="-5" dirty="0">
                <a:solidFill>
                  <a:schemeClr val="accent4">
                    <a:lumMod val="50000"/>
                  </a:schemeClr>
                </a:solidFill>
                <a:latin typeface="Bookman Old Style"/>
                <a:cs typeface="Bookman Old Style"/>
              </a:rPr>
              <a:t>Vulci</a:t>
            </a:r>
            <a:endParaRPr sz="2800" dirty="0">
              <a:solidFill>
                <a:schemeClr val="accent4">
                  <a:lumMod val="50000"/>
                </a:schemeClr>
              </a:solidFill>
              <a:latin typeface="Bookman Old Style"/>
              <a:cs typeface="Bookman Old Style"/>
            </a:endParaRPr>
          </a:p>
        </p:txBody>
      </p:sp>
      <p:pic>
        <p:nvPicPr>
          <p:cNvPr id="1026" name="Picture 2" descr="Tomba François - Wikipedia">
            <a:extLst>
              <a:ext uri="{FF2B5EF4-FFF2-40B4-BE49-F238E27FC236}">
                <a16:creationId xmlns:a16="http://schemas.microsoft.com/office/drawing/2014/main" id="{DFE7056C-947F-2740-0E9A-7E97BA841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9429" y="3015940"/>
            <a:ext cx="3852686" cy="20852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 famosa tomba etrusca &quot;della sfinge&quot; alla necropoli dell'Osteria di Vulci">
            <a:extLst>
              <a:ext uri="{FF2B5EF4-FFF2-40B4-BE49-F238E27FC236}">
                <a16:creationId xmlns:a16="http://schemas.microsoft.com/office/drawing/2014/main" id="{1D2788B1-58ED-170B-FD8B-6F058A2F11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066" y="2814496"/>
            <a:ext cx="3368357" cy="2243227"/>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EC629CA6-CD1D-6C8B-85A5-DBBB486EC1A0}"/>
              </a:ext>
            </a:extLst>
          </p:cNvPr>
          <p:cNvSpPr txBox="1"/>
          <p:nvPr/>
        </p:nvSpPr>
        <p:spPr>
          <a:xfrm>
            <a:off x="4106082" y="3969750"/>
            <a:ext cx="3954333" cy="2554545"/>
          </a:xfrm>
          <a:prstGeom prst="rect">
            <a:avLst/>
          </a:prstGeom>
          <a:noFill/>
        </p:spPr>
        <p:txBody>
          <a:bodyPr wrap="square" rtlCol="0">
            <a:spAutoFit/>
          </a:bodyPr>
          <a:lstStyle/>
          <a:p>
            <a:r>
              <a:rPr lang="it-IT" sz="2000" dirty="0">
                <a:solidFill>
                  <a:srgbClr val="7030A0"/>
                </a:solidFill>
                <a:latin typeface="Calibri" panose="020F0502020204030204" pitchFamily="34" charset="0"/>
                <a:cs typeface="Times New Roman" panose="02020603050405020304" pitchFamily="18" charset="0"/>
              </a:rPr>
              <a:t>Vulci è un'antica città etrusca nel territorio di Canino e di Montalto di Castro. Sorta su un pianoro di circa 120 ettari e lambita dal fiume Fiora, a poco più di 10 km dalla costa del Tirreno, fu una delle più grandi città-stato dell'Etruria, con un forte sviluppo marinaro e commerciale. </a:t>
            </a:r>
          </a:p>
        </p:txBody>
      </p:sp>
    </p:spTree>
    <p:extLst>
      <p:ext uri="{BB962C8B-B14F-4D97-AF65-F5344CB8AC3E}">
        <p14:creationId xmlns:p14="http://schemas.microsoft.com/office/powerpoint/2010/main" val="2786304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016000" y="4922629"/>
            <a:ext cx="2763520" cy="1107996"/>
          </a:xfrm>
          <a:prstGeom prst="rect">
            <a:avLst/>
          </a:prstGeom>
        </p:spPr>
        <p:txBody>
          <a:bodyPr vert="horz" wrap="square" lIns="0" tIns="0" rIns="0" bIns="0" rtlCol="0">
            <a:spAutoFit/>
          </a:bodyPr>
          <a:lstStyle/>
          <a:p>
            <a:pPr marL="157480" marR="5080" indent="-144780" algn="ctr">
              <a:lnSpc>
                <a:spcPct val="100000"/>
              </a:lnSpc>
            </a:pPr>
            <a:r>
              <a:rPr lang="it-IT" sz="2400" b="1" spc="-5" dirty="0">
                <a:solidFill>
                  <a:srgbClr val="C00000"/>
                </a:solidFill>
                <a:latin typeface="Arial Narrow" panose="020B0606020202030204" pitchFamily="34" charset="0"/>
              </a:rPr>
              <a:t>Un’antica divisione: Ducato di Castro e Santa Sede</a:t>
            </a:r>
            <a:endParaRPr sz="2400" b="1" spc="-5" dirty="0">
              <a:solidFill>
                <a:srgbClr val="C00000"/>
              </a:solidFill>
              <a:latin typeface="Arial Narrow" panose="020B0606020202030204" pitchFamily="34" charset="0"/>
            </a:endParaRPr>
          </a:p>
        </p:txBody>
      </p:sp>
      <p:pic>
        <p:nvPicPr>
          <p:cNvPr id="2050" name="Picture 2" descr="Ducato di Castro - Wikipedia">
            <a:extLst>
              <a:ext uri="{FF2B5EF4-FFF2-40B4-BE49-F238E27FC236}">
                <a16:creationId xmlns:a16="http://schemas.microsoft.com/office/drawing/2014/main" id="{441CB9FA-97AB-E2B6-1DF0-1619838098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290"/>
          <a:stretch/>
        </p:blipFill>
        <p:spPr bwMode="auto">
          <a:xfrm>
            <a:off x="4796475" y="185098"/>
            <a:ext cx="7232014" cy="6487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775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32E73EA-6C02-6CC8-9737-7E1097C4A653}"/>
              </a:ext>
            </a:extLst>
          </p:cNvPr>
          <p:cNvSpPr txBox="1"/>
          <p:nvPr/>
        </p:nvSpPr>
        <p:spPr>
          <a:xfrm>
            <a:off x="2123440" y="1800633"/>
            <a:ext cx="8178800" cy="2554545"/>
          </a:xfrm>
          <a:prstGeom prst="rect">
            <a:avLst/>
          </a:prstGeom>
          <a:noFill/>
        </p:spPr>
        <p:txBody>
          <a:bodyPr wrap="square">
            <a:spAutoFit/>
          </a:bodyPr>
          <a:lstStyle/>
          <a:p>
            <a:pPr algn="ctr">
              <a:defRPr/>
            </a:pPr>
            <a:r>
              <a:rPr lang="it-IT" sz="8000" b="1" dirty="0">
                <a:ln w="22225">
                  <a:solidFill>
                    <a:schemeClr val="accent2"/>
                  </a:solidFill>
                  <a:prstDash val="solid"/>
                </a:ln>
                <a:solidFill>
                  <a:srgbClr val="FFFF00"/>
                </a:solidFill>
                <a:latin typeface="Arial Black" panose="020B0A04020102020204" pitchFamily="34" charset="0"/>
              </a:rPr>
              <a:t>La formazione del territorio</a:t>
            </a:r>
            <a:endParaRPr lang="it-IT" sz="8000" b="1" dirty="0">
              <a:solidFill>
                <a:srgbClr val="FFFF00"/>
              </a:solidFill>
              <a:latin typeface="Arial Black" panose="020B0A040201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magine 1">
            <a:extLst>
              <a:ext uri="{FF2B5EF4-FFF2-40B4-BE49-F238E27FC236}">
                <a16:creationId xmlns:a16="http://schemas.microsoft.com/office/drawing/2014/main" id="{C710CB1F-91FB-267F-423B-8B1EAD6B02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 y="152400"/>
            <a:ext cx="11785600" cy="652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a:extLst>
              <a:ext uri="{FF2B5EF4-FFF2-40B4-BE49-F238E27FC236}">
                <a16:creationId xmlns:a16="http://schemas.microsoft.com/office/drawing/2014/main" id="{2F7F543D-AEE4-8183-FAB8-AE123402923F}"/>
              </a:ext>
            </a:extLst>
          </p:cNvPr>
          <p:cNvSpPr txBox="1"/>
          <p:nvPr/>
        </p:nvSpPr>
        <p:spPr>
          <a:xfrm>
            <a:off x="890906" y="821056"/>
            <a:ext cx="5532477" cy="954107"/>
          </a:xfrm>
          <a:prstGeom prst="rect">
            <a:avLst/>
          </a:prstGeom>
          <a:noFill/>
        </p:spPr>
        <p:txBody>
          <a:bodyPr wrap="none">
            <a:spAutoFit/>
          </a:bodyPr>
          <a:lstStyle/>
          <a:p>
            <a:pPr>
              <a:defRPr/>
            </a:pPr>
            <a:r>
              <a:rPr lang="it-IT" sz="2800" b="1" dirty="0">
                <a:solidFill>
                  <a:schemeClr val="tx2">
                    <a:lumMod val="25000"/>
                  </a:schemeClr>
                </a:solidFill>
              </a:rPr>
              <a:t>Il territorio della Tuscia nel Pliocene</a:t>
            </a:r>
          </a:p>
          <a:p>
            <a:pPr algn="ctr">
              <a:defRPr/>
            </a:pPr>
            <a:r>
              <a:rPr lang="it-IT" sz="2800" b="1" dirty="0">
                <a:solidFill>
                  <a:schemeClr val="tx2">
                    <a:lumMod val="25000"/>
                  </a:schemeClr>
                </a:solidFill>
              </a:rPr>
              <a:t>2-5 milioni di anni fa</a:t>
            </a:r>
          </a:p>
        </p:txBody>
      </p:sp>
      <p:sp>
        <p:nvSpPr>
          <p:cNvPr id="2" name="Segnaposto contenuto 2">
            <a:extLst>
              <a:ext uri="{FF2B5EF4-FFF2-40B4-BE49-F238E27FC236}">
                <a16:creationId xmlns:a16="http://schemas.microsoft.com/office/drawing/2014/main" id="{C3520C17-7590-BA3D-2E9B-0BF696A31A38}"/>
              </a:ext>
            </a:extLst>
          </p:cNvPr>
          <p:cNvSpPr>
            <a:spLocks noGrp="1"/>
          </p:cNvSpPr>
          <p:nvPr>
            <p:ph idx="1"/>
          </p:nvPr>
        </p:nvSpPr>
        <p:spPr>
          <a:xfrm>
            <a:off x="1351280" y="4145597"/>
            <a:ext cx="10627360" cy="2620963"/>
          </a:xfrm>
        </p:spPr>
        <p:txBody>
          <a:bodyPr>
            <a:normAutofit/>
          </a:bodyPr>
          <a:lstStyle/>
          <a:p>
            <a:pPr marL="0" indent="0" algn="r">
              <a:spcBef>
                <a:spcPts val="0"/>
              </a:spcBef>
              <a:buFontTx/>
              <a:buNone/>
              <a:defRPr/>
            </a:pPr>
            <a:r>
              <a:rPr lang="it-IT" altLang="it-IT" sz="2000" b="1" dirty="0">
                <a:solidFill>
                  <a:srgbClr val="FFFF00"/>
                </a:solidFill>
              </a:rPr>
              <a:t>Due milioni di anni fa il territorio della Tuscia era ricoperto dal mare. Complessi movimenti hanno interessato ed interessano ancora la zona del Mediterraneo. La spinta tettonica della placca africana contro quella europea, facendo immergere la micro placca adriatica sotto la nostra Penisola con moto da Est verso Ovest, ha causato, a ridosso dell’immersione, compressione e sollevamento della catena appenninica e, più in là, verso Ovest, distensione e stiramento. </a:t>
            </a:r>
          </a:p>
          <a:p>
            <a:pPr marL="0" indent="0" algn="r">
              <a:spcBef>
                <a:spcPts val="0"/>
              </a:spcBef>
              <a:buFontTx/>
              <a:buNone/>
              <a:defRPr/>
            </a:pPr>
            <a:r>
              <a:rPr lang="it-IT" altLang="it-IT" sz="2000" b="1" dirty="0">
                <a:solidFill>
                  <a:srgbClr val="FFFF00"/>
                </a:solidFill>
              </a:rPr>
              <a:t>Il panorama si è complicato anche per i fenomeni di subduzione legati all’espansione del Tirreno. Queste forze hanno portato all’emersione e fratturazione dei nostri territori.</a:t>
            </a:r>
          </a:p>
          <a:p>
            <a:pPr>
              <a:defRPr/>
            </a:pPr>
            <a:endParaRPr lang="it-IT" sz="2800" b="1"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alanchi 1">
            <a:extLst>
              <a:ext uri="{FF2B5EF4-FFF2-40B4-BE49-F238E27FC236}">
                <a16:creationId xmlns:a16="http://schemas.microsoft.com/office/drawing/2014/main" id="{54D9141E-DC38-6C34-169B-E52351F900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70" y="394334"/>
            <a:ext cx="4995730" cy="3547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conchiglie fossili">
            <a:extLst>
              <a:ext uri="{FF2B5EF4-FFF2-40B4-BE49-F238E27FC236}">
                <a16:creationId xmlns:a16="http://schemas.microsoft.com/office/drawing/2014/main" id="{C5CEC098-F3E2-2225-D58E-080A2E1C54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1373" y="3522980"/>
            <a:ext cx="3024187"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7A7559C8-C191-5AC4-B58A-81620788C6ED}"/>
              </a:ext>
            </a:extLst>
          </p:cNvPr>
          <p:cNvSpPr txBox="1">
            <a:spLocks noChangeArrowheads="1"/>
          </p:cNvSpPr>
          <p:nvPr/>
        </p:nvSpPr>
        <p:spPr>
          <a:xfrm>
            <a:off x="7030720" y="1205070"/>
            <a:ext cx="4065270" cy="4250850"/>
          </a:xfrm>
          <a:prstGeom prst="rect">
            <a:avLst/>
          </a:prstGeom>
        </p:spPr>
        <p:txBody>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a:spcBef>
                <a:spcPct val="50000"/>
              </a:spcBef>
              <a:buFontTx/>
              <a:buNone/>
            </a:pPr>
            <a:r>
              <a:rPr lang="it-IT" altLang="it-IT" b="1" dirty="0"/>
              <a:t>   </a:t>
            </a:r>
            <a:r>
              <a:rPr lang="it-IT" altLang="it-IT" sz="2800" b="1" dirty="0"/>
              <a:t>Le conchiglie fossili, che abbondano sui calanchi di Civita di Bagnoregio e sui monti di Canino testimoniano il fatto che, originariamente, il nostro territorio era coperto dal mare.</a:t>
            </a:r>
            <a:endParaRPr lang="it-IT" altLang="it-IT" b="1" dirty="0"/>
          </a:p>
          <a:p>
            <a:endParaRPr lang="it-IT" altLang="it-IT" dirty="0"/>
          </a:p>
        </p:txBody>
      </p:sp>
    </p:spTree>
    <p:extLst>
      <p:ext uri="{BB962C8B-B14F-4D97-AF65-F5344CB8AC3E}">
        <p14:creationId xmlns:p14="http://schemas.microsoft.com/office/powerpoint/2010/main" val="1219139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5">
            <a:extLst>
              <a:ext uri="{FF2B5EF4-FFF2-40B4-BE49-F238E27FC236}">
                <a16:creationId xmlns:a16="http://schemas.microsoft.com/office/drawing/2014/main" id="{03CD1D71-4B9C-6F7F-F6D0-48E0C4627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6080" y="168451"/>
            <a:ext cx="5292354" cy="652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1">
            <a:extLst>
              <a:ext uri="{FF2B5EF4-FFF2-40B4-BE49-F238E27FC236}">
                <a16:creationId xmlns:a16="http://schemas.microsoft.com/office/drawing/2014/main" id="{E18F4000-0831-4068-CC92-FF05BC2D5F11}"/>
              </a:ext>
            </a:extLst>
          </p:cNvPr>
          <p:cNvSpPr txBox="1">
            <a:spLocks noChangeArrowheads="1"/>
          </p:cNvSpPr>
          <p:nvPr/>
        </p:nvSpPr>
        <p:spPr bwMode="auto">
          <a:xfrm>
            <a:off x="779780" y="433388"/>
            <a:ext cx="38836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2400" b="1" dirty="0">
                <a:solidFill>
                  <a:srgbClr val="002060"/>
                </a:solidFill>
              </a:rPr>
              <a:t>L’Italia nel PLIOCENE tra  circa 5 milioni e 2 milioni di anni fa</a:t>
            </a:r>
          </a:p>
        </p:txBody>
      </p:sp>
      <p:pic>
        <p:nvPicPr>
          <p:cNvPr id="7" name="Immagine 3">
            <a:extLst>
              <a:ext uri="{FF2B5EF4-FFF2-40B4-BE49-F238E27FC236}">
                <a16:creationId xmlns:a16="http://schemas.microsoft.com/office/drawing/2014/main" id="{E43372CC-9637-469D-970A-3B9155F84D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13" r="48833" b="55104"/>
          <a:stretch>
            <a:fillRect/>
          </a:stretch>
        </p:blipFill>
        <p:spPr bwMode="auto">
          <a:xfrm>
            <a:off x="877728" y="1625600"/>
            <a:ext cx="3214688" cy="479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7">
            <a:extLst>
              <a:ext uri="{FF2B5EF4-FFF2-40B4-BE49-F238E27FC236}">
                <a16:creationId xmlns:a16="http://schemas.microsoft.com/office/drawing/2014/main" id="{EF06856D-3DAD-6DFC-87AD-E593A807EA4A}"/>
              </a:ext>
            </a:extLst>
          </p:cNvPr>
          <p:cNvSpPr/>
          <p:nvPr/>
        </p:nvSpPr>
        <p:spPr>
          <a:xfrm>
            <a:off x="2379503" y="2537004"/>
            <a:ext cx="1712913" cy="28892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9" name="Connettore 2 8">
            <a:extLst>
              <a:ext uri="{FF2B5EF4-FFF2-40B4-BE49-F238E27FC236}">
                <a16:creationId xmlns:a16="http://schemas.microsoft.com/office/drawing/2014/main" id="{D0D8802B-9BDC-EFBA-67EF-FB000FDB1CC7}"/>
              </a:ext>
            </a:extLst>
          </p:cNvPr>
          <p:cNvCxnSpPr>
            <a:cxnSpLocks/>
            <a:stCxn id="8" idx="3"/>
          </p:cNvCxnSpPr>
          <p:nvPr/>
        </p:nvCxnSpPr>
        <p:spPr>
          <a:xfrm flipV="1">
            <a:off x="4092416" y="2681466"/>
            <a:ext cx="1141412" cy="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992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testo 3">
            <a:extLst>
              <a:ext uri="{FF2B5EF4-FFF2-40B4-BE49-F238E27FC236}">
                <a16:creationId xmlns:a16="http://schemas.microsoft.com/office/drawing/2014/main" id="{E02F0FB2-AF62-012D-ED2A-CE97268E0414}"/>
              </a:ext>
            </a:extLst>
          </p:cNvPr>
          <p:cNvSpPr txBox="1">
            <a:spLocks/>
          </p:cNvSpPr>
          <p:nvPr/>
        </p:nvSpPr>
        <p:spPr>
          <a:xfrm>
            <a:off x="2209800" y="372110"/>
            <a:ext cx="7772400" cy="981075"/>
          </a:xfrm>
          <a:prstGeom prst="rect">
            <a:avLst/>
          </a:prstGeom>
        </p:spPr>
        <p:txBody>
          <a:bodyPr vert="horz" lIns="91440" tIns="45720" rIns="91440" bIns="45720" rtlCol="0">
            <a:normAutofit/>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a:buFontTx/>
              <a:buNone/>
              <a:defRPr/>
            </a:pPr>
            <a:r>
              <a:rPr lang="it-IT" sz="4400" dirty="0"/>
              <a:t>VULCANISMO ITALIA CENTRALE</a:t>
            </a:r>
          </a:p>
        </p:txBody>
      </p:sp>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FontTx/>
              <a:buNone/>
            </a:pPr>
            <a:r>
              <a:rPr lang="it-IT" altLang="it-IT" sz="2800" dirty="0"/>
              <a:t>L’espansione del bacino tirrenico ha aperto delle faglie ad andamento parallelo rispetto alla costa, attraverso cui sono risaliti i magmi che hanno dato origine ai complessi vulcanici dell’Italia Centrale.</a:t>
            </a:r>
          </a:p>
          <a:p>
            <a:pPr>
              <a:spcBef>
                <a:spcPct val="0"/>
              </a:spcBef>
              <a:buFontTx/>
              <a:buNone/>
            </a:pPr>
            <a:endParaRPr lang="it-IT" altLang="it-IT" sz="2800" dirty="0"/>
          </a:p>
          <a:p>
            <a:pPr>
              <a:spcBef>
                <a:spcPts val="1200"/>
              </a:spcBef>
              <a:buFont typeface="Wingdings" panose="05000000000000000000" pitchFamily="2" charset="2"/>
              <a:buChar char="Ø"/>
            </a:pPr>
            <a:r>
              <a:rPr lang="it-IT" altLang="it-IT" sz="2800" dirty="0"/>
              <a:t>8 milioni di anni fa si hanno le prime manifestazioni in Toscana.</a:t>
            </a:r>
          </a:p>
          <a:p>
            <a:pPr>
              <a:spcBef>
                <a:spcPts val="1200"/>
              </a:spcBef>
              <a:buFont typeface="Wingdings" panose="05000000000000000000" pitchFamily="2" charset="2"/>
              <a:buChar char="Ø"/>
            </a:pPr>
            <a:r>
              <a:rPr lang="it-IT" altLang="it-IT" sz="2800" dirty="0"/>
              <a:t>A 3 milioni di anni fa risalgono le manifestazioni più antiche del Lazio, nei monti della Tolfa.</a:t>
            </a:r>
          </a:p>
          <a:p>
            <a:pPr>
              <a:spcBef>
                <a:spcPts val="1200"/>
              </a:spcBef>
              <a:buFont typeface="Wingdings" panose="05000000000000000000" pitchFamily="2" charset="2"/>
              <a:buChar char="Ø"/>
            </a:pPr>
            <a:r>
              <a:rPr lang="it-IT" altLang="it-IT" sz="2800" dirty="0"/>
              <a:t>A partire da circa un milione di anni fa inizia l’attività della Provincia </a:t>
            </a:r>
            <a:r>
              <a:rPr lang="it-IT" altLang="it-IT" sz="2800" dirty="0" err="1"/>
              <a:t>Comagmatica</a:t>
            </a:r>
            <a:r>
              <a:rPr lang="it-IT" altLang="it-IT" sz="2800" dirty="0"/>
              <a:t> Romana con gli apparati </a:t>
            </a:r>
            <a:r>
              <a:rPr lang="it-IT" altLang="it-IT" sz="2800" dirty="0" err="1"/>
              <a:t>Vulsino</a:t>
            </a:r>
            <a:r>
              <a:rPr lang="it-IT" altLang="it-IT" sz="2800" dirty="0"/>
              <a:t>, Sabatino, Albano.</a:t>
            </a:r>
          </a:p>
          <a:p>
            <a:pPr>
              <a:spcBef>
                <a:spcPct val="0"/>
              </a:spcBef>
              <a:buFont typeface="Wingdings" panose="05000000000000000000" pitchFamily="2" charset="2"/>
              <a:buChar char="Ø"/>
            </a:pPr>
            <a:endParaRPr lang="it-IT" altLang="it-IT" sz="2800" dirty="0"/>
          </a:p>
        </p:txBody>
      </p:sp>
    </p:spTree>
    <p:extLst>
      <p:ext uri="{BB962C8B-B14F-4D97-AF65-F5344CB8AC3E}">
        <p14:creationId xmlns:p14="http://schemas.microsoft.com/office/powerpoint/2010/main" val="4257769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11D4F72B-07E5-89DD-3710-75185AD9D04D}"/>
              </a:ext>
            </a:extLst>
          </p:cNvPr>
          <p:cNvSpPr>
            <a:spLocks noChangeArrowheads="1"/>
          </p:cNvSpPr>
          <p:nvPr/>
        </p:nvSpPr>
        <p:spPr bwMode="auto">
          <a:xfrm>
            <a:off x="1920081" y="369093"/>
            <a:ext cx="8351837" cy="6119813"/>
          </a:xfrm>
          <a:prstGeom prst="rect">
            <a:avLst/>
          </a:prstGeom>
          <a:noFill/>
          <a:ln w="47625" algn="ctr">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it-IT" altLang="it-IT" sz="4000"/>
          </a:p>
        </p:txBody>
      </p:sp>
      <p:pic>
        <p:nvPicPr>
          <p:cNvPr id="3" name="Picture 5" descr="cartina sistemata">
            <a:extLst>
              <a:ext uri="{FF2B5EF4-FFF2-40B4-BE49-F238E27FC236}">
                <a16:creationId xmlns:a16="http://schemas.microsoft.com/office/drawing/2014/main" id="{D67B4080-F0A8-0BCB-AB1C-094FAD310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1981" y="369092"/>
            <a:ext cx="4579937" cy="611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a:extLst>
              <a:ext uri="{FF2B5EF4-FFF2-40B4-BE49-F238E27FC236}">
                <a16:creationId xmlns:a16="http://schemas.microsoft.com/office/drawing/2014/main" id="{761115C2-E03C-274A-29E3-F7BBD76F37DD}"/>
              </a:ext>
            </a:extLst>
          </p:cNvPr>
          <p:cNvSpPr txBox="1">
            <a:spLocks noChangeArrowheads="1"/>
          </p:cNvSpPr>
          <p:nvPr/>
        </p:nvSpPr>
        <p:spPr bwMode="auto">
          <a:xfrm>
            <a:off x="2041525" y="369092"/>
            <a:ext cx="3529013" cy="628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lnSpc>
                <a:spcPct val="70000"/>
              </a:lnSpc>
              <a:spcBef>
                <a:spcPct val="50000"/>
              </a:spcBef>
              <a:buFontTx/>
              <a:buNone/>
            </a:pPr>
            <a:endParaRPr lang="it-IT" altLang="it-IT" sz="1800" b="1" dirty="0">
              <a:latin typeface="Benguiat Bk BT" pitchFamily="18" charset="0"/>
            </a:endParaRPr>
          </a:p>
          <a:p>
            <a:pPr algn="ctr">
              <a:lnSpc>
                <a:spcPct val="70000"/>
              </a:lnSpc>
              <a:spcBef>
                <a:spcPct val="50000"/>
              </a:spcBef>
              <a:buFontTx/>
              <a:buNone/>
            </a:pPr>
            <a:endParaRPr lang="it-IT" altLang="it-IT" sz="4000" b="1" dirty="0">
              <a:latin typeface="Benguiat Bk BT" pitchFamily="18" charset="0"/>
            </a:endParaRPr>
          </a:p>
          <a:p>
            <a:pPr algn="ctr">
              <a:lnSpc>
                <a:spcPct val="70000"/>
              </a:lnSpc>
              <a:spcBef>
                <a:spcPct val="50000"/>
              </a:spcBef>
              <a:buFontTx/>
              <a:buNone/>
            </a:pPr>
            <a:r>
              <a:rPr lang="it-IT" altLang="it-IT" sz="4000" b="1" dirty="0">
                <a:latin typeface="Benguiat Bk BT" pitchFamily="18" charset="0"/>
              </a:rPr>
              <a:t>I laghi vulcanici del Lazio</a:t>
            </a:r>
          </a:p>
          <a:p>
            <a:pPr algn="ctr">
              <a:lnSpc>
                <a:spcPct val="50000"/>
              </a:lnSpc>
              <a:buFontTx/>
              <a:buNone/>
            </a:pPr>
            <a:endParaRPr lang="it-IT" altLang="it-IT" sz="2400" b="1" dirty="0">
              <a:latin typeface="Benguiat Bk BT" pitchFamily="18" charset="0"/>
            </a:endParaRP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I laghi vulcanici</a:t>
            </a: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 dell’Italia centrale</a:t>
            </a: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 sono allineati</a:t>
            </a: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parallelamente alla</a:t>
            </a: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 costa; anche il</a:t>
            </a: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 monte Amiata</a:t>
            </a: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 segue questo</a:t>
            </a:r>
          </a:p>
          <a:p>
            <a:pPr algn="ctr">
              <a:lnSpc>
                <a:spcPct val="50000"/>
              </a:lnSpc>
              <a:buFontTx/>
              <a:buNone/>
            </a:pPr>
            <a:r>
              <a:rPr lang="it-IT" altLang="it-IT" b="1" dirty="0">
                <a:latin typeface="Times New Roman" panose="02020603050405020304" pitchFamily="18" charset="0"/>
                <a:cs typeface="Times New Roman" panose="02020603050405020304" pitchFamily="18" charset="0"/>
              </a:rPr>
              <a:t> allineamento.</a:t>
            </a:r>
          </a:p>
          <a:p>
            <a:pPr algn="ctr">
              <a:lnSpc>
                <a:spcPct val="50000"/>
              </a:lnSpc>
              <a:spcBef>
                <a:spcPct val="50000"/>
              </a:spcBef>
              <a:buFontTx/>
              <a:buNone/>
            </a:pPr>
            <a:endParaRPr lang="it-IT" altLang="it-IT" b="1" dirty="0">
              <a:latin typeface="Benguiat Bk BT" pitchFamily="18" charset="0"/>
            </a:endParaRPr>
          </a:p>
          <a:p>
            <a:pPr algn="ctr">
              <a:lnSpc>
                <a:spcPct val="50000"/>
              </a:lnSpc>
              <a:spcBef>
                <a:spcPct val="50000"/>
              </a:spcBef>
              <a:buFontTx/>
              <a:buNone/>
            </a:pPr>
            <a:endParaRPr lang="it-IT" altLang="it-IT" sz="1800" b="1" dirty="0">
              <a:latin typeface="Benguiat Bk BT" pitchFamily="18" charset="0"/>
            </a:endParaRPr>
          </a:p>
          <a:p>
            <a:pPr algn="ctr">
              <a:lnSpc>
                <a:spcPct val="50000"/>
              </a:lnSpc>
              <a:spcBef>
                <a:spcPct val="50000"/>
              </a:spcBef>
              <a:buFontTx/>
              <a:buNone/>
            </a:pPr>
            <a:endParaRPr lang="it-IT" altLang="it-IT" sz="1800" b="1" dirty="0">
              <a:latin typeface="Benguiat Bk BT" pitchFamily="18" charset="0"/>
            </a:endParaRPr>
          </a:p>
        </p:txBody>
      </p:sp>
    </p:spTree>
    <p:extLst>
      <p:ext uri="{BB962C8B-B14F-4D97-AF65-F5344CB8AC3E}">
        <p14:creationId xmlns:p14="http://schemas.microsoft.com/office/powerpoint/2010/main" val="3630652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pic>
        <p:nvPicPr>
          <p:cNvPr id="3" name="Picture 4" descr="vulcani_000010">
            <a:extLst>
              <a:ext uri="{FF2B5EF4-FFF2-40B4-BE49-F238E27FC236}">
                <a16:creationId xmlns:a16="http://schemas.microsoft.com/office/drawing/2014/main" id="{942936C7-CDF9-2172-06A4-B6D725437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01600" y="101600"/>
            <a:ext cx="12009120" cy="6654800"/>
          </a:xfrm>
          <a:prstGeom prst="rect">
            <a:avLst/>
          </a:prstGeom>
          <a:noFill/>
        </p:spPr>
      </p:pic>
      <p:sp>
        <p:nvSpPr>
          <p:cNvPr id="2" name="CasellaDiTesto 6">
            <a:extLst>
              <a:ext uri="{FF2B5EF4-FFF2-40B4-BE49-F238E27FC236}">
                <a16:creationId xmlns:a16="http://schemas.microsoft.com/office/drawing/2014/main" id="{21F728A1-EE81-6383-E57E-BD3C41FB757D}"/>
              </a:ext>
            </a:extLst>
          </p:cNvPr>
          <p:cNvSpPr txBox="1">
            <a:spLocks noChangeArrowheads="1"/>
          </p:cNvSpPr>
          <p:nvPr/>
        </p:nvSpPr>
        <p:spPr bwMode="auto">
          <a:xfrm>
            <a:off x="101600" y="2456795"/>
            <a:ext cx="61468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000" dirty="0">
                <a:solidFill>
                  <a:srgbClr val="FFFF00"/>
                </a:solidFill>
                <a:effectLst>
                  <a:outerShdw blurRad="38100" dist="38100" dir="2700000" algn="tl">
                    <a:srgbClr val="000000">
                      <a:alpha val="43137"/>
                    </a:srgbClr>
                  </a:outerShdw>
                </a:effectLst>
              </a:rPr>
              <a:t>Nelle nostre zone, un milione di anni fa, i fondali marini erano emersi. Le fratture generate nella crosta causarono un’intensa attività vulcanica. Attraverso queste fratture risalirono i materiali caldissimi che si accumularono nella camera magmatica, da dove poi fuoriuscirono prevalentemente sotto forma di cenere, lapilli e ignimbrite (fluido gassoso denso e caldissimo trasportante materiali di dimensioni varie, da polveri e pomici a brandelli di lava già in parte consolidate). In quantità minori furono le colate laviche. Tanti furono i vulcani, alcuni contemporanei, altri attivi in momenti differenti. Complessivamente furono circa un centinaio.</a:t>
            </a:r>
          </a:p>
        </p:txBody>
      </p:sp>
    </p:spTree>
    <p:extLst>
      <p:ext uri="{BB962C8B-B14F-4D97-AF65-F5344CB8AC3E}">
        <p14:creationId xmlns:p14="http://schemas.microsoft.com/office/powerpoint/2010/main" val="2240639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pic>
        <p:nvPicPr>
          <p:cNvPr id="3" name="Picture 2">
            <a:extLst>
              <a:ext uri="{FF2B5EF4-FFF2-40B4-BE49-F238E27FC236}">
                <a16:creationId xmlns:a16="http://schemas.microsoft.com/office/drawing/2014/main" id="{EFE47BAC-528A-F5EE-7E24-B7C5BFD96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5040" y="162560"/>
            <a:ext cx="8564880" cy="649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contenuto 2">
            <a:extLst>
              <a:ext uri="{FF2B5EF4-FFF2-40B4-BE49-F238E27FC236}">
                <a16:creationId xmlns:a16="http://schemas.microsoft.com/office/drawing/2014/main" id="{5C445E86-F697-FEA4-86D4-C099D2277ADE}"/>
              </a:ext>
            </a:extLst>
          </p:cNvPr>
          <p:cNvSpPr txBox="1">
            <a:spLocks/>
          </p:cNvSpPr>
          <p:nvPr/>
        </p:nvSpPr>
        <p:spPr>
          <a:xfrm>
            <a:off x="426720" y="300672"/>
            <a:ext cx="3108960" cy="6272847"/>
          </a:xfrm>
          <a:prstGeom prst="rect">
            <a:avLst/>
          </a:prstGeom>
        </p:spPr>
        <p:txBody>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buFontTx/>
              <a:buNone/>
              <a:defRPr/>
            </a:pPr>
            <a:r>
              <a:rPr lang="it-IT" altLang="it-IT" sz="2800" b="1" dirty="0">
                <a:solidFill>
                  <a:srgbClr val="C00000"/>
                </a:solidFill>
              </a:rPr>
              <a:t>In seguito alle eruzioni, la camera magmatica si svuotò e poi crollò formando una grossa </a:t>
            </a:r>
            <a:r>
              <a:rPr lang="it-IT" altLang="it-IT" sz="2800" b="1" dirty="0">
                <a:solidFill>
                  <a:srgbClr val="FF0000"/>
                </a:solidFill>
              </a:rPr>
              <a:t>caldera</a:t>
            </a:r>
            <a:r>
              <a:rPr lang="it-IT" altLang="it-IT" sz="2800" b="1" dirty="0">
                <a:solidFill>
                  <a:srgbClr val="C00000"/>
                </a:solidFill>
              </a:rPr>
              <a:t>. Anche il peso dei prodotti piroclastici che si accumularono sopra la camera magmatica contribuì al crollo.</a:t>
            </a:r>
          </a:p>
          <a:p>
            <a:pPr>
              <a:defRPr/>
            </a:pPr>
            <a:endParaRPr lang="it-IT" dirty="0"/>
          </a:p>
        </p:txBody>
      </p:sp>
    </p:spTree>
    <p:extLst>
      <p:ext uri="{BB962C8B-B14F-4D97-AF65-F5344CB8AC3E}">
        <p14:creationId xmlns:p14="http://schemas.microsoft.com/office/powerpoint/2010/main" val="2222650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315253DB-277A-0CA9-D6DC-D7D56ED96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5066" y="142240"/>
            <a:ext cx="8805334" cy="66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2">
            <a:extLst>
              <a:ext uri="{FF2B5EF4-FFF2-40B4-BE49-F238E27FC236}">
                <a16:creationId xmlns:a16="http://schemas.microsoft.com/office/drawing/2014/main" id="{6FE46788-FA52-2030-7ED4-1D8E1DD0E4ED}"/>
              </a:ext>
            </a:extLst>
          </p:cNvPr>
          <p:cNvSpPr txBox="1">
            <a:spLocks noChangeArrowheads="1"/>
          </p:cNvSpPr>
          <p:nvPr/>
        </p:nvSpPr>
        <p:spPr bwMode="auto">
          <a:xfrm>
            <a:off x="441008" y="366623"/>
            <a:ext cx="2739072"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800" b="1" dirty="0">
                <a:solidFill>
                  <a:srgbClr val="C00000"/>
                </a:solidFill>
                <a:latin typeface="+mn-lt"/>
                <a:cs typeface="+mn-cs"/>
              </a:rPr>
              <a:t>Questa descrizione della formazione della caldera che ospita il lago di Bolsena è alquanto semplificata, perché non vi fu una sola fase eruttiva con un solo crollo, ma si succedettero più fasi.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sp>
        <p:nvSpPr>
          <p:cNvPr id="2" name="CasellaDiTesto 3">
            <a:extLst>
              <a:ext uri="{FF2B5EF4-FFF2-40B4-BE49-F238E27FC236}">
                <a16:creationId xmlns:a16="http://schemas.microsoft.com/office/drawing/2014/main" id="{53AE0CBB-B2B9-B48C-9ABF-33A9849257DD}"/>
              </a:ext>
            </a:extLst>
          </p:cNvPr>
          <p:cNvSpPr txBox="1">
            <a:spLocks noChangeArrowheads="1"/>
          </p:cNvSpPr>
          <p:nvPr/>
        </p:nvSpPr>
        <p:spPr bwMode="auto">
          <a:xfrm>
            <a:off x="1793875" y="554038"/>
            <a:ext cx="8604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4000">
                <a:solidFill>
                  <a:srgbClr val="FF0000"/>
                </a:solidFill>
              </a:rPr>
              <a:t>DISTRETTO VULCANICO VULSINO</a:t>
            </a:r>
          </a:p>
        </p:txBody>
      </p:sp>
      <p:sp>
        <p:nvSpPr>
          <p:cNvPr id="5" name="Titolo 1">
            <a:extLst>
              <a:ext uri="{FF2B5EF4-FFF2-40B4-BE49-F238E27FC236}">
                <a16:creationId xmlns:a16="http://schemas.microsoft.com/office/drawing/2014/main" id="{E70B1843-1426-EBBF-9491-684C4F80597E}"/>
              </a:ext>
            </a:extLst>
          </p:cNvPr>
          <p:cNvSpPr txBox="1">
            <a:spLocks noChangeArrowheads="1"/>
          </p:cNvSpPr>
          <p:nvPr/>
        </p:nvSpPr>
        <p:spPr>
          <a:xfrm>
            <a:off x="335280" y="1262063"/>
            <a:ext cx="11521440" cy="25174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a:lstStyle>
          <a:p>
            <a:pPr algn="ctr"/>
            <a:r>
              <a:rPr lang="it-IT" altLang="it-IT" sz="3200" dirty="0"/>
              <a:t>Caratterizzato da un'attività di natura principalmente esplosiva, areale con più centri.</a:t>
            </a:r>
            <a:br>
              <a:rPr lang="it-IT" altLang="it-IT" sz="3200" dirty="0"/>
            </a:br>
            <a:r>
              <a:rPr lang="it-IT" altLang="it-IT" sz="3200" dirty="0"/>
              <a:t>L'inizio dell'attività è probabilmente risalente a circa 800.000 anni fa e termina circa 100.000 anni fa.</a:t>
            </a:r>
          </a:p>
        </p:txBody>
      </p:sp>
      <p:sp>
        <p:nvSpPr>
          <p:cNvPr id="6" name="Rettangolo 1">
            <a:extLst>
              <a:ext uri="{FF2B5EF4-FFF2-40B4-BE49-F238E27FC236}">
                <a16:creationId xmlns:a16="http://schemas.microsoft.com/office/drawing/2014/main" id="{64FE762D-CA80-5554-FA1D-7CB85710119E}"/>
              </a:ext>
            </a:extLst>
          </p:cNvPr>
          <p:cNvSpPr>
            <a:spLocks noChangeArrowheads="1"/>
          </p:cNvSpPr>
          <p:nvPr/>
        </p:nvSpPr>
        <p:spPr bwMode="auto">
          <a:xfrm>
            <a:off x="659131" y="3626306"/>
            <a:ext cx="1096391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 typeface="Wingdings" panose="05000000000000000000" pitchFamily="2" charset="2"/>
              <a:buChar char="Ø"/>
            </a:pPr>
            <a:r>
              <a:rPr lang="it-IT" altLang="it-IT" sz="2800" dirty="0">
                <a:solidFill>
                  <a:srgbClr val="FF0000"/>
                </a:solidFill>
              </a:rPr>
              <a:t>800.000 anni fa, dove oggi è Torre Alfina, esplode un primo piccolo vulcano che emette colate di lava e materiali sciolti e presto si estingue</a:t>
            </a:r>
            <a:r>
              <a:rPr lang="it-IT" altLang="it-IT" sz="2800" dirty="0"/>
              <a:t>.</a:t>
            </a:r>
          </a:p>
          <a:p>
            <a:pPr>
              <a:spcBef>
                <a:spcPct val="0"/>
              </a:spcBef>
              <a:buFontTx/>
              <a:buNone/>
            </a:pPr>
            <a:endParaRPr lang="it-IT" altLang="it-IT" sz="2800" dirty="0"/>
          </a:p>
          <a:p>
            <a:pPr>
              <a:spcBef>
                <a:spcPct val="0"/>
              </a:spcBef>
              <a:buFont typeface="Wingdings" panose="05000000000000000000" pitchFamily="2" charset="2"/>
              <a:buChar char="Ø"/>
            </a:pPr>
            <a:r>
              <a:rPr lang="it-IT" altLang="it-IT" sz="2800" dirty="0">
                <a:solidFill>
                  <a:srgbClr val="0070C0"/>
                </a:solidFill>
              </a:rPr>
              <a:t>600.000 anni fa inizia la lunga attività che darà origine a tutto il complesso vulcanico.</a:t>
            </a:r>
            <a:endParaRPr lang="it-IT" altLang="it-IT" sz="2800" dirty="0"/>
          </a:p>
        </p:txBody>
      </p:sp>
    </p:spTree>
    <p:extLst>
      <p:ext uri="{BB962C8B-B14F-4D97-AF65-F5344CB8AC3E}">
        <p14:creationId xmlns:p14="http://schemas.microsoft.com/office/powerpoint/2010/main" val="1037039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pic>
        <p:nvPicPr>
          <p:cNvPr id="3" name="Immagine 2">
            <a:extLst>
              <a:ext uri="{FF2B5EF4-FFF2-40B4-BE49-F238E27FC236}">
                <a16:creationId xmlns:a16="http://schemas.microsoft.com/office/drawing/2014/main" id="{CB681B01-3204-E52F-F1CA-94A125145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944" t="25906" r="16096" b="10818"/>
          <a:stretch>
            <a:fillRect/>
          </a:stretch>
        </p:blipFill>
        <p:spPr bwMode="auto">
          <a:xfrm>
            <a:off x="1503680" y="-74613"/>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a:extLst>
              <a:ext uri="{FF2B5EF4-FFF2-40B4-BE49-F238E27FC236}">
                <a16:creationId xmlns:a16="http://schemas.microsoft.com/office/drawing/2014/main" id="{6B7B8AB7-DC3C-8BDD-09F1-A5DB1A1FDDDC}"/>
              </a:ext>
            </a:extLst>
          </p:cNvPr>
          <p:cNvSpPr txBox="1">
            <a:spLocks noChangeArrowheads="1"/>
          </p:cNvSpPr>
          <p:nvPr/>
        </p:nvSpPr>
        <p:spPr bwMode="auto">
          <a:xfrm>
            <a:off x="4563512" y="5733256"/>
            <a:ext cx="14001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1400" i="1" dirty="0"/>
              <a:t>da Peccerillo - 2005</a:t>
            </a:r>
          </a:p>
        </p:txBody>
      </p:sp>
      <p:sp>
        <p:nvSpPr>
          <p:cNvPr id="6" name="CasellaDiTesto 1">
            <a:extLst>
              <a:ext uri="{FF2B5EF4-FFF2-40B4-BE49-F238E27FC236}">
                <a16:creationId xmlns:a16="http://schemas.microsoft.com/office/drawing/2014/main" id="{049520F1-375B-75B6-FC62-1684C8968CAB}"/>
              </a:ext>
            </a:extLst>
          </p:cNvPr>
          <p:cNvSpPr txBox="1">
            <a:spLocks noChangeArrowheads="1"/>
          </p:cNvSpPr>
          <p:nvPr/>
        </p:nvSpPr>
        <p:spPr bwMode="auto">
          <a:xfrm>
            <a:off x="2899410" y="6550025"/>
            <a:ext cx="1436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1400" i="1" dirty="0"/>
              <a:t>da Peccerillo</a:t>
            </a:r>
          </a:p>
        </p:txBody>
      </p:sp>
    </p:spTree>
    <p:extLst>
      <p:ext uri="{BB962C8B-B14F-4D97-AF65-F5344CB8AC3E}">
        <p14:creationId xmlns:p14="http://schemas.microsoft.com/office/powerpoint/2010/main" val="1341226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sp>
        <p:nvSpPr>
          <p:cNvPr id="3" name="Rettangolo 2">
            <a:extLst>
              <a:ext uri="{FF2B5EF4-FFF2-40B4-BE49-F238E27FC236}">
                <a16:creationId xmlns:a16="http://schemas.microsoft.com/office/drawing/2014/main" id="{2CF0BEBA-A772-EB74-5D7A-85FB3AD0906D}"/>
              </a:ext>
            </a:extLst>
          </p:cNvPr>
          <p:cNvSpPr/>
          <p:nvPr/>
        </p:nvSpPr>
        <p:spPr>
          <a:xfrm>
            <a:off x="2095322" y="136869"/>
            <a:ext cx="7974420" cy="2308324"/>
          </a:xfrm>
          <a:prstGeom prst="rect">
            <a:avLst/>
          </a:prstGeom>
          <a:solidFill>
            <a:schemeClr val="bg1">
              <a:lumMod val="95000"/>
            </a:schemeClr>
          </a:solidFill>
        </p:spPr>
        <p:txBody>
          <a:bodyPr wrap="square">
            <a:spAutoFit/>
          </a:bodyPr>
          <a:lstStyle/>
          <a:p>
            <a:pPr marL="808038" indent="-446088">
              <a:buFont typeface="+mj-lt"/>
              <a:buAutoNum type="arabicPeriod"/>
              <a:defRPr/>
            </a:pPr>
            <a:r>
              <a:rPr lang="it-IT" sz="2400" b="1" u="sng" dirty="0">
                <a:solidFill>
                  <a:srgbClr val="00B0F0"/>
                </a:solidFill>
              </a:rPr>
              <a:t>Paleo-Bolsena</a:t>
            </a:r>
            <a:r>
              <a:rPr lang="it-IT" sz="2400" b="1" dirty="0">
                <a:solidFill>
                  <a:srgbClr val="00B0F0"/>
                </a:solidFill>
              </a:rPr>
              <a:t> 600-450 mila anni fa </a:t>
            </a:r>
          </a:p>
          <a:p>
            <a:pPr marL="808038" indent="-446088">
              <a:buFont typeface="+mj-lt"/>
              <a:buAutoNum type="arabicPeriod"/>
              <a:defRPr/>
            </a:pPr>
            <a:r>
              <a:rPr lang="it-IT" sz="2400" b="1" u="sng" dirty="0">
                <a:solidFill>
                  <a:srgbClr val="FFC000"/>
                </a:solidFill>
              </a:rPr>
              <a:t>Bolsena</a:t>
            </a:r>
            <a:r>
              <a:rPr lang="it-IT" sz="2400" b="1" dirty="0">
                <a:solidFill>
                  <a:srgbClr val="FFC000"/>
                </a:solidFill>
              </a:rPr>
              <a:t> 490-320 mila anni fa </a:t>
            </a:r>
          </a:p>
          <a:p>
            <a:pPr marL="808038" indent="-446088">
              <a:buFont typeface="+mj-lt"/>
              <a:buAutoNum type="arabicPeriod"/>
              <a:defRPr/>
            </a:pPr>
            <a:r>
              <a:rPr lang="it-IT" sz="2400" b="1" u="sng" dirty="0">
                <a:solidFill>
                  <a:srgbClr val="92D050"/>
                </a:solidFill>
              </a:rPr>
              <a:t>Montefiascone</a:t>
            </a:r>
            <a:r>
              <a:rPr lang="it-IT" sz="2400" b="1" dirty="0">
                <a:solidFill>
                  <a:srgbClr val="92D050"/>
                </a:solidFill>
              </a:rPr>
              <a:t> 300-200 mila anni fa </a:t>
            </a:r>
          </a:p>
          <a:p>
            <a:pPr marL="808038" indent="-446088">
              <a:buFont typeface="+mj-lt"/>
              <a:buAutoNum type="arabicPeriod"/>
              <a:defRPr/>
            </a:pPr>
            <a:r>
              <a:rPr lang="it-IT" sz="2400" b="1" u="sng" dirty="0">
                <a:solidFill>
                  <a:srgbClr val="FF9966"/>
                </a:solidFill>
              </a:rPr>
              <a:t>Latera</a:t>
            </a:r>
            <a:r>
              <a:rPr lang="it-IT" sz="2400" b="1" dirty="0">
                <a:solidFill>
                  <a:srgbClr val="FF9966"/>
                </a:solidFill>
              </a:rPr>
              <a:t> 380-150 mila anni fa</a:t>
            </a:r>
          </a:p>
          <a:p>
            <a:pPr marL="808038" indent="-446088">
              <a:buFont typeface="+mj-lt"/>
              <a:buAutoNum type="arabicPeriod"/>
              <a:defRPr/>
            </a:pPr>
            <a:r>
              <a:rPr lang="it-IT" sz="2400" b="1" u="sng" dirty="0">
                <a:solidFill>
                  <a:srgbClr val="B98DB1"/>
                </a:solidFill>
              </a:rPr>
              <a:t>Neo Bolsena </a:t>
            </a:r>
            <a:r>
              <a:rPr lang="it-IT" sz="2400" b="1" dirty="0">
                <a:solidFill>
                  <a:srgbClr val="B98DB1"/>
                </a:solidFill>
              </a:rPr>
              <a:t>320-130 mila anni fa</a:t>
            </a:r>
          </a:p>
          <a:p>
            <a:pPr marL="446088" indent="-446088">
              <a:buFont typeface="+mj-lt"/>
              <a:buAutoNum type="arabicPeriod"/>
              <a:defRPr/>
            </a:pPr>
            <a:endParaRPr lang="it-IT" sz="2400" b="1" dirty="0">
              <a:solidFill>
                <a:srgbClr val="B98DB1"/>
              </a:solidFill>
            </a:endParaRPr>
          </a:p>
        </p:txBody>
      </p:sp>
      <p:sp>
        <p:nvSpPr>
          <p:cNvPr id="8" name="CasellaDiTesto 7">
            <a:extLst>
              <a:ext uri="{FF2B5EF4-FFF2-40B4-BE49-F238E27FC236}">
                <a16:creationId xmlns:a16="http://schemas.microsoft.com/office/drawing/2014/main" id="{F020EB69-44D2-5EE3-BE51-5584DFB1053A}"/>
              </a:ext>
            </a:extLst>
          </p:cNvPr>
          <p:cNvSpPr txBox="1"/>
          <p:nvPr/>
        </p:nvSpPr>
        <p:spPr>
          <a:xfrm>
            <a:off x="343078" y="2597750"/>
            <a:ext cx="11548376" cy="4154984"/>
          </a:xfrm>
          <a:prstGeom prst="rect">
            <a:avLst/>
          </a:prstGeom>
          <a:noFill/>
        </p:spPr>
        <p:txBody>
          <a:bodyPr wrap="square" rtlCol="0">
            <a:spAutoFit/>
          </a:bodyPr>
          <a:lstStyle/>
          <a:p>
            <a:r>
              <a:rPr lang="it-IT" altLang="it-IT" sz="2200" dirty="0">
                <a:latin typeface="Arial Narrow" panose="020B0606020202030204" pitchFamily="34" charset="0"/>
              </a:rPr>
              <a:t>Il Distretto </a:t>
            </a:r>
            <a:r>
              <a:rPr lang="it-IT" altLang="it-IT" sz="2200" dirty="0" err="1">
                <a:latin typeface="Arial Narrow" panose="020B0606020202030204" pitchFamily="34" charset="0"/>
              </a:rPr>
              <a:t>Vulsino</a:t>
            </a:r>
            <a:r>
              <a:rPr lang="it-IT" altLang="it-IT" sz="2200" dirty="0">
                <a:latin typeface="Arial Narrow" panose="020B0606020202030204" pitchFamily="34" charset="0"/>
              </a:rPr>
              <a:t> è costituito da 5 principali complessi vulcanici: Paleo-Bolsena, Bolsena, Montefiascone, Latera e Neo Bolsena. </a:t>
            </a:r>
          </a:p>
          <a:p>
            <a:pPr marL="457200" indent="-457200">
              <a:buFont typeface="+mj-lt"/>
              <a:buAutoNum type="arabicPeriod"/>
            </a:pPr>
            <a:r>
              <a:rPr lang="it-IT" altLang="it-IT" sz="2200" dirty="0">
                <a:latin typeface="Arial Narrow" panose="020B0606020202030204" pitchFamily="34" charset="0"/>
              </a:rPr>
              <a:t>Paleo-Bolsena: i suoi prodotti sono osservabili solo ai margini del distretto vulcanico, direttamente appoggiati sopra il substrato sedimentario.</a:t>
            </a:r>
          </a:p>
          <a:p>
            <a:pPr marL="457200" indent="-457200">
              <a:buFont typeface="+mj-lt"/>
              <a:buAutoNum type="arabicPeriod"/>
            </a:pPr>
            <a:r>
              <a:rPr lang="it-IT" altLang="it-IT" sz="2200" dirty="0">
                <a:latin typeface="Arial Narrow" panose="020B0606020202030204" pitchFamily="34" charset="0"/>
              </a:rPr>
              <a:t>Complesso di Bolsena: i suoi prodotti sono stati emessi per lo più dall’area attualmente occupata dal lago di Bolsena e si ritrovano essenzialmente nel settore orientale del distretto; a questo complesso appartengono anche i plateau piroclastici di Orvieto e Bagnoregio. </a:t>
            </a:r>
          </a:p>
          <a:p>
            <a:pPr marL="457200" indent="-457200">
              <a:buFont typeface="+mj-lt"/>
              <a:buAutoNum type="arabicPeriod"/>
            </a:pPr>
            <a:r>
              <a:rPr lang="it-IT" altLang="it-IT" sz="2200" dirty="0">
                <a:latin typeface="Arial Narrow" panose="020B0606020202030204" pitchFamily="34" charset="0"/>
              </a:rPr>
              <a:t>Vulcano di Montefiascone: si è formato sul lato sud-orientale del lago di Bolsena.</a:t>
            </a:r>
          </a:p>
          <a:p>
            <a:pPr marL="457200" indent="-457200">
              <a:buFont typeface="+mj-lt"/>
              <a:buAutoNum type="arabicPeriod"/>
            </a:pPr>
            <a:r>
              <a:rPr lang="it-IT" altLang="it-IT" sz="2200" dirty="0">
                <a:latin typeface="Arial Narrow" panose="020B0606020202030204" pitchFamily="34" charset="0"/>
              </a:rPr>
              <a:t>Vulcano di Latera: si è sviluppato a ovest del lago di Bolsena, con la deposizione di una spessa sequenza di rocce piroclastiche, alcuni fiumi di lava (ad esempio la lava di Lamone) e due caldere (Latera e </a:t>
            </a:r>
            <a:r>
              <a:rPr lang="it-IT" altLang="it-IT" sz="2200" dirty="0" err="1">
                <a:latin typeface="Arial Narrow" panose="020B0606020202030204" pitchFamily="34" charset="0"/>
              </a:rPr>
              <a:t>Vepe</a:t>
            </a:r>
            <a:r>
              <a:rPr lang="it-IT" altLang="it-IT" sz="2200" dirty="0">
                <a:latin typeface="Arial Narrow" panose="020B0606020202030204" pitchFamily="34" charset="0"/>
              </a:rPr>
              <a:t>).</a:t>
            </a:r>
          </a:p>
          <a:p>
            <a:pPr marL="457200" indent="-457200">
              <a:buFont typeface="+mj-lt"/>
              <a:buAutoNum type="arabicPeriod"/>
            </a:pPr>
            <a:r>
              <a:rPr lang="it-IT" altLang="it-IT" sz="2200" dirty="0">
                <a:latin typeface="Arial Narrow" panose="020B0606020202030204" pitchFamily="34" charset="0"/>
              </a:rPr>
              <a:t>Neo Bolsena si è sviluppato in vari centri, tra cui l’isola Bisentina e </a:t>
            </a:r>
            <a:r>
              <a:rPr lang="it-IT" altLang="it-IT" sz="2200">
                <a:latin typeface="Arial Narrow" panose="020B0606020202030204" pitchFamily="34" charset="0"/>
              </a:rPr>
              <a:t>l’isola Martana.</a:t>
            </a:r>
            <a:endParaRPr lang="it-IT" altLang="it-IT" sz="2200" dirty="0">
              <a:latin typeface="Arial Narrow" panose="020B0606020202030204" pitchFamily="34" charset="0"/>
            </a:endParaRPr>
          </a:p>
          <a:p>
            <a:pPr marL="180975" indent="-180975">
              <a:buFont typeface="Arial" panose="020B0604020202020204" pitchFamily="34" charset="0"/>
              <a:buChar char="•"/>
            </a:pPr>
            <a:endParaRPr lang="it-IT" sz="2200" dirty="0">
              <a:latin typeface="Arial Narrow" panose="020B0606020202030204" pitchFamily="34" charset="0"/>
            </a:endParaRPr>
          </a:p>
        </p:txBody>
      </p:sp>
    </p:spTree>
    <p:extLst>
      <p:ext uri="{BB962C8B-B14F-4D97-AF65-F5344CB8AC3E}">
        <p14:creationId xmlns:p14="http://schemas.microsoft.com/office/powerpoint/2010/main" val="4033797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Immagine2">
            <a:extLst>
              <a:ext uri="{FF2B5EF4-FFF2-40B4-BE49-F238E27FC236}">
                <a16:creationId xmlns:a16="http://schemas.microsoft.com/office/drawing/2014/main" id="{EF7FC658-73D3-2CE7-4642-26F2AADF6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9823" y="0"/>
            <a:ext cx="915817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a:extLst>
              <a:ext uri="{FF2B5EF4-FFF2-40B4-BE49-F238E27FC236}">
                <a16:creationId xmlns:a16="http://schemas.microsoft.com/office/drawing/2014/main" id="{14E5D95D-F144-516C-247D-DC1A7212F333}"/>
              </a:ext>
            </a:extLst>
          </p:cNvPr>
          <p:cNvSpPr txBox="1"/>
          <p:nvPr/>
        </p:nvSpPr>
        <p:spPr>
          <a:xfrm>
            <a:off x="6096001" y="131763"/>
            <a:ext cx="4672013" cy="1200150"/>
          </a:xfrm>
          <a:prstGeom prst="rect">
            <a:avLst/>
          </a:prstGeom>
          <a:noFill/>
        </p:spPr>
        <p:txBody>
          <a:bodyPr>
            <a:spAutoFit/>
          </a:bodyPr>
          <a:lstStyle/>
          <a:p>
            <a:pPr eaLnBrk="1" hangingPunct="1">
              <a:defRPr/>
            </a:pPr>
            <a:r>
              <a:rPr lang="it-IT" altLang="it-IT" sz="2400" b="1" dirty="0">
                <a:solidFill>
                  <a:schemeClr val="bg1"/>
                </a:solidFill>
                <a:effectLst>
                  <a:outerShdw blurRad="38100" dist="38100" dir="2700000" algn="tl">
                    <a:srgbClr val="000000">
                      <a:alpha val="43137"/>
                    </a:srgbClr>
                  </a:outerShdw>
                </a:effectLst>
              </a:rPr>
              <a:t>Intorno al Lago si possono notare altre caldere come quella di Montefiascone…</a:t>
            </a:r>
          </a:p>
        </p:txBody>
      </p:sp>
      <p:sp>
        <p:nvSpPr>
          <p:cNvPr id="3" name="Ovale 2">
            <a:extLst>
              <a:ext uri="{FF2B5EF4-FFF2-40B4-BE49-F238E27FC236}">
                <a16:creationId xmlns:a16="http://schemas.microsoft.com/office/drawing/2014/main" id="{E2AF12E4-D2FE-626B-F3F4-FEBDF3A88A11}"/>
              </a:ext>
            </a:extLst>
          </p:cNvPr>
          <p:cNvSpPr/>
          <p:nvPr/>
        </p:nvSpPr>
        <p:spPr>
          <a:xfrm>
            <a:off x="982662" y="3141664"/>
            <a:ext cx="7921626" cy="3584575"/>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6B1AC397-B101-F783-707C-3BAAF374D030}"/>
              </a:ext>
            </a:extLst>
          </p:cNvPr>
          <p:cNvSpPr>
            <a:spLocks noGrp="1" noChangeArrowheads="1"/>
          </p:cNvSpPr>
          <p:nvPr>
            <p:ph type="title"/>
          </p:nvPr>
        </p:nvSpPr>
        <p:spPr/>
        <p:txBody>
          <a:bodyPr/>
          <a:lstStyle/>
          <a:p>
            <a:pPr eaLnBrk="1" hangingPunct="1"/>
            <a:endParaRPr lang="it-IT" altLang="it-IT"/>
          </a:p>
        </p:txBody>
      </p:sp>
      <p:sp>
        <p:nvSpPr>
          <p:cNvPr id="21507" name="Rectangle 3">
            <a:extLst>
              <a:ext uri="{FF2B5EF4-FFF2-40B4-BE49-F238E27FC236}">
                <a16:creationId xmlns:a16="http://schemas.microsoft.com/office/drawing/2014/main" id="{35432D76-0871-3532-D091-81A8AF2BAF8B}"/>
              </a:ext>
            </a:extLst>
          </p:cNvPr>
          <p:cNvSpPr>
            <a:spLocks noGrp="1" noChangeArrowheads="1"/>
          </p:cNvSpPr>
          <p:nvPr>
            <p:ph type="body" idx="1"/>
          </p:nvPr>
        </p:nvSpPr>
        <p:spPr/>
        <p:txBody>
          <a:bodyPr/>
          <a:lstStyle/>
          <a:p>
            <a:pPr eaLnBrk="1" hangingPunct="1"/>
            <a:endParaRPr lang="it-IT" altLang="it-IT"/>
          </a:p>
        </p:txBody>
      </p:sp>
      <p:pic>
        <p:nvPicPr>
          <p:cNvPr id="21508" name="Picture 4" descr="Immagine3">
            <a:extLst>
              <a:ext uri="{FF2B5EF4-FFF2-40B4-BE49-F238E27FC236}">
                <a16:creationId xmlns:a16="http://schemas.microsoft.com/office/drawing/2014/main" id="{304F5593-4BBA-01EA-D5D6-53FC9D2D6F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a:extLst>
              <a:ext uri="{FF2B5EF4-FFF2-40B4-BE49-F238E27FC236}">
                <a16:creationId xmlns:a16="http://schemas.microsoft.com/office/drawing/2014/main" id="{67B47512-B47E-8444-C553-AAACC8CA7104}"/>
              </a:ext>
            </a:extLst>
          </p:cNvPr>
          <p:cNvSpPr txBox="1"/>
          <p:nvPr/>
        </p:nvSpPr>
        <p:spPr>
          <a:xfrm>
            <a:off x="6681788" y="315157"/>
            <a:ext cx="4672012" cy="522287"/>
          </a:xfrm>
          <a:prstGeom prst="rect">
            <a:avLst/>
          </a:prstGeom>
          <a:noFill/>
        </p:spPr>
        <p:txBody>
          <a:bodyPr>
            <a:spAutoFit/>
          </a:bodyPr>
          <a:lstStyle/>
          <a:p>
            <a:pPr eaLnBrk="1" hangingPunct="1">
              <a:defRPr/>
            </a:pPr>
            <a:r>
              <a:rPr lang="it-IT" altLang="it-IT" sz="2800" b="1" dirty="0">
                <a:solidFill>
                  <a:schemeClr val="bg1"/>
                </a:solidFill>
                <a:effectLst>
                  <a:outerShdw blurRad="38100" dist="38100" dir="2700000" algn="tl">
                    <a:srgbClr val="000000">
                      <a:alpha val="43137"/>
                    </a:srgbClr>
                  </a:outerShdw>
                </a:effectLst>
              </a:rPr>
              <a:t>…e  quella di Latera</a:t>
            </a:r>
          </a:p>
        </p:txBody>
      </p:sp>
      <p:sp>
        <p:nvSpPr>
          <p:cNvPr id="3" name="Ovale 2">
            <a:extLst>
              <a:ext uri="{FF2B5EF4-FFF2-40B4-BE49-F238E27FC236}">
                <a16:creationId xmlns:a16="http://schemas.microsoft.com/office/drawing/2014/main" id="{F2D955BF-7A61-821E-E209-C6CAD9CD1941}"/>
              </a:ext>
            </a:extLst>
          </p:cNvPr>
          <p:cNvSpPr/>
          <p:nvPr/>
        </p:nvSpPr>
        <p:spPr>
          <a:xfrm>
            <a:off x="1271587" y="3294064"/>
            <a:ext cx="9648826" cy="259238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pg 11">
            <a:extLst>
              <a:ext uri="{FF2B5EF4-FFF2-40B4-BE49-F238E27FC236}">
                <a16:creationId xmlns:a16="http://schemas.microsoft.com/office/drawing/2014/main" id="{4CF6B733-FB79-97CF-C2A6-5B4BEDD0F1A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1240" t="23770" r="4620" b="16766"/>
          <a:stretch>
            <a:fillRect/>
          </a:stretch>
        </p:blipFill>
        <p:spPr bwMode="auto">
          <a:xfrm>
            <a:off x="5229353" y="260350"/>
            <a:ext cx="6769100" cy="6337300"/>
          </a:xfrm>
          <a:prstGeom prst="rect">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pic>
      <p:sp>
        <p:nvSpPr>
          <p:cNvPr id="2" name="Ovale 1">
            <a:extLst>
              <a:ext uri="{FF2B5EF4-FFF2-40B4-BE49-F238E27FC236}">
                <a16:creationId xmlns:a16="http://schemas.microsoft.com/office/drawing/2014/main" id="{9FDD4082-14ED-C74A-042D-8FE29F6124C2}"/>
              </a:ext>
            </a:extLst>
          </p:cNvPr>
          <p:cNvSpPr/>
          <p:nvPr/>
        </p:nvSpPr>
        <p:spPr>
          <a:xfrm>
            <a:off x="6526341" y="260350"/>
            <a:ext cx="5256213" cy="5842000"/>
          </a:xfrm>
          <a:prstGeom prst="ellipse">
            <a:avLst/>
          </a:prstGeom>
          <a:no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3" name="Ovale 2">
            <a:extLst>
              <a:ext uri="{FF2B5EF4-FFF2-40B4-BE49-F238E27FC236}">
                <a16:creationId xmlns:a16="http://schemas.microsoft.com/office/drawing/2014/main" id="{4E4B83FD-F62E-EC39-0851-AC85A561A322}"/>
              </a:ext>
            </a:extLst>
          </p:cNvPr>
          <p:cNvSpPr/>
          <p:nvPr/>
        </p:nvSpPr>
        <p:spPr>
          <a:xfrm>
            <a:off x="10485566" y="4887914"/>
            <a:ext cx="1152525" cy="1196975"/>
          </a:xfrm>
          <a:prstGeom prst="ellipse">
            <a:avLst/>
          </a:prstGeom>
          <a:no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4" name="Ovale 3">
            <a:extLst>
              <a:ext uri="{FF2B5EF4-FFF2-40B4-BE49-F238E27FC236}">
                <a16:creationId xmlns:a16="http://schemas.microsoft.com/office/drawing/2014/main" id="{3C7CF0C4-C705-F56A-8793-A434FEA995BC}"/>
              </a:ext>
            </a:extLst>
          </p:cNvPr>
          <p:cNvSpPr/>
          <p:nvPr/>
        </p:nvSpPr>
        <p:spPr>
          <a:xfrm>
            <a:off x="4581653" y="1628775"/>
            <a:ext cx="2303462" cy="2736850"/>
          </a:xfrm>
          <a:prstGeom prst="ellipse">
            <a:avLst/>
          </a:prstGeom>
          <a:no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23558" name="CasellaDiTesto 4">
            <a:extLst>
              <a:ext uri="{FF2B5EF4-FFF2-40B4-BE49-F238E27FC236}">
                <a16:creationId xmlns:a16="http://schemas.microsoft.com/office/drawing/2014/main" id="{36D0D713-5C9F-DA39-2105-6A8739938B67}"/>
              </a:ext>
            </a:extLst>
          </p:cNvPr>
          <p:cNvSpPr txBox="1">
            <a:spLocks noChangeArrowheads="1"/>
          </p:cNvSpPr>
          <p:nvPr/>
        </p:nvSpPr>
        <p:spPr bwMode="auto">
          <a:xfrm>
            <a:off x="407194" y="425193"/>
            <a:ext cx="373905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600" dirty="0">
                <a:solidFill>
                  <a:srgbClr val="0070C0"/>
                </a:solidFill>
              </a:rPr>
              <a:t>Le caldere si vedono molto bene dal satellite</a:t>
            </a:r>
          </a:p>
        </p:txBody>
      </p:sp>
      <p:sp>
        <p:nvSpPr>
          <p:cNvPr id="6" name="CasellaDiTesto 2">
            <a:extLst>
              <a:ext uri="{FF2B5EF4-FFF2-40B4-BE49-F238E27FC236}">
                <a16:creationId xmlns:a16="http://schemas.microsoft.com/office/drawing/2014/main" id="{4E5947A2-3EC5-7303-CBF6-57D01DD1AAE9}"/>
              </a:ext>
            </a:extLst>
          </p:cNvPr>
          <p:cNvSpPr txBox="1">
            <a:spLocks noChangeArrowheads="1"/>
          </p:cNvSpPr>
          <p:nvPr/>
        </p:nvSpPr>
        <p:spPr bwMode="auto">
          <a:xfrm>
            <a:off x="626695" y="1949360"/>
            <a:ext cx="373905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200" dirty="0">
                <a:solidFill>
                  <a:srgbClr val="0070C0"/>
                </a:solidFill>
              </a:rPr>
              <a:t>Nella parte </a:t>
            </a:r>
            <a:r>
              <a:rPr lang="it-IT" altLang="it-IT" sz="2200" b="1" dirty="0">
                <a:solidFill>
                  <a:srgbClr val="0070C0"/>
                </a:solidFill>
              </a:rPr>
              <a:t>orientale</a:t>
            </a:r>
            <a:r>
              <a:rPr lang="it-IT" altLang="it-IT" sz="2200" dirty="0">
                <a:solidFill>
                  <a:srgbClr val="0070C0"/>
                </a:solidFill>
              </a:rPr>
              <a:t> si vedono anche le fratture, dovute allo sprofondamento della camera magmatica, che corrono parallele alla linea di costa del lago. </a:t>
            </a:r>
          </a:p>
          <a:p>
            <a:pPr eaLnBrk="1" hangingPunct="1">
              <a:spcBef>
                <a:spcPct val="0"/>
              </a:spcBef>
              <a:buFontTx/>
              <a:buNone/>
            </a:pPr>
            <a:endParaRPr lang="it-IT" altLang="it-IT" sz="2200" dirty="0">
              <a:solidFill>
                <a:srgbClr val="0070C0"/>
              </a:solidFill>
            </a:endParaRPr>
          </a:p>
          <a:p>
            <a:pPr eaLnBrk="1" hangingPunct="1">
              <a:spcBef>
                <a:spcPct val="0"/>
              </a:spcBef>
              <a:buFontTx/>
              <a:buNone/>
            </a:pPr>
            <a:r>
              <a:rPr lang="it-IT" altLang="it-IT" sz="2200" dirty="0">
                <a:solidFill>
                  <a:srgbClr val="0070C0"/>
                </a:solidFill>
              </a:rPr>
              <a:t>Nella parte </a:t>
            </a:r>
            <a:r>
              <a:rPr lang="it-IT" altLang="it-IT" sz="2200" b="1" dirty="0">
                <a:solidFill>
                  <a:srgbClr val="0070C0"/>
                </a:solidFill>
              </a:rPr>
              <a:t>occidentale</a:t>
            </a:r>
            <a:r>
              <a:rPr lang="it-IT" altLang="it-IT" sz="2200" dirty="0">
                <a:solidFill>
                  <a:srgbClr val="0070C0"/>
                </a:solidFill>
              </a:rPr>
              <a:t> non si vedono, perché sono state ricoperte dai materiali emessi successivamente dal vulcano di Latera.</a:t>
            </a:r>
            <a:endParaRPr lang="it-IT" altLang="it-IT" sz="2200" dirty="0"/>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isola martana">
            <a:extLst>
              <a:ext uri="{FF2B5EF4-FFF2-40B4-BE49-F238E27FC236}">
                <a16:creationId xmlns:a16="http://schemas.microsoft.com/office/drawing/2014/main" id="{A670456E-9370-913B-B34E-9AB6EFD85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325" y="2484733"/>
            <a:ext cx="5111750"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CasellaDiTesto 4">
            <a:extLst>
              <a:ext uri="{FF2B5EF4-FFF2-40B4-BE49-F238E27FC236}">
                <a16:creationId xmlns:a16="http://schemas.microsoft.com/office/drawing/2014/main" id="{24FF8BE0-9FB0-1120-A311-2905CAC5A03D}"/>
              </a:ext>
            </a:extLst>
          </p:cNvPr>
          <p:cNvSpPr txBox="1">
            <a:spLocks noChangeArrowheads="1"/>
          </p:cNvSpPr>
          <p:nvPr/>
        </p:nvSpPr>
        <p:spPr bwMode="auto">
          <a:xfrm>
            <a:off x="6959600" y="3563089"/>
            <a:ext cx="360045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400" dirty="0"/>
              <a:t>Tra le ultime  manifestazioni dell’attività vulcanica,  intorno a 125.000 anni fa, vi sono le due isole, resti di due piccoli crateri emersi dalle acque.</a:t>
            </a:r>
          </a:p>
        </p:txBody>
      </p:sp>
      <p:pic>
        <p:nvPicPr>
          <p:cNvPr id="27652" name="Immagine 3">
            <a:extLst>
              <a:ext uri="{FF2B5EF4-FFF2-40B4-BE49-F238E27FC236}">
                <a16:creationId xmlns:a16="http://schemas.microsoft.com/office/drawing/2014/main" id="{2563580B-1234-7E86-5C8B-7C231DA06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176" b="33173"/>
          <a:stretch>
            <a:fillRect/>
          </a:stretch>
        </p:blipFill>
        <p:spPr bwMode="auto">
          <a:xfrm>
            <a:off x="4440238" y="115889"/>
            <a:ext cx="6119812"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CasellaDiTesto 5">
            <a:extLst>
              <a:ext uri="{FF2B5EF4-FFF2-40B4-BE49-F238E27FC236}">
                <a16:creationId xmlns:a16="http://schemas.microsoft.com/office/drawing/2014/main" id="{45CA7052-FFF5-D483-B654-752C1FCCFD55}"/>
              </a:ext>
            </a:extLst>
          </p:cNvPr>
          <p:cNvSpPr txBox="1">
            <a:spLocks noChangeArrowheads="1"/>
          </p:cNvSpPr>
          <p:nvPr/>
        </p:nvSpPr>
        <p:spPr bwMode="auto">
          <a:xfrm>
            <a:off x="4656139" y="233364"/>
            <a:ext cx="201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1800" b="1">
                <a:solidFill>
                  <a:srgbClr val="FFFF00"/>
                </a:solidFill>
              </a:rPr>
              <a:t>Isola Bisentina</a:t>
            </a:r>
          </a:p>
        </p:txBody>
      </p:sp>
      <p:sp>
        <p:nvSpPr>
          <p:cNvPr id="27654" name="CasellaDiTesto 6">
            <a:extLst>
              <a:ext uri="{FF2B5EF4-FFF2-40B4-BE49-F238E27FC236}">
                <a16:creationId xmlns:a16="http://schemas.microsoft.com/office/drawing/2014/main" id="{562B895B-4939-3738-A980-D7ECBF1C0DE8}"/>
              </a:ext>
            </a:extLst>
          </p:cNvPr>
          <p:cNvSpPr txBox="1">
            <a:spLocks noChangeArrowheads="1"/>
          </p:cNvSpPr>
          <p:nvPr/>
        </p:nvSpPr>
        <p:spPr bwMode="auto">
          <a:xfrm>
            <a:off x="1026154" y="2576032"/>
            <a:ext cx="2016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1800" b="1" dirty="0">
                <a:solidFill>
                  <a:srgbClr val="FFFF00"/>
                </a:solidFill>
              </a:rPr>
              <a:t>Isola Martana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magine 2">
            <a:extLst>
              <a:ext uri="{FF2B5EF4-FFF2-40B4-BE49-F238E27FC236}">
                <a16:creationId xmlns:a16="http://schemas.microsoft.com/office/drawing/2014/main" id="{2B8A996A-5A7B-8347-768C-2307105C3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849" r="-1775" b="18500"/>
          <a:stretch>
            <a:fillRect/>
          </a:stretch>
        </p:blipFill>
        <p:spPr bwMode="auto">
          <a:xfrm>
            <a:off x="2486025" y="465434"/>
            <a:ext cx="7219950"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a:extLst>
              <a:ext uri="{FF2B5EF4-FFF2-40B4-BE49-F238E27FC236}">
                <a16:creationId xmlns:a16="http://schemas.microsoft.com/office/drawing/2014/main" id="{0AC63FD2-7DAD-1EC5-8049-F12F18F6C233}"/>
              </a:ext>
            </a:extLst>
          </p:cNvPr>
          <p:cNvSpPr txBox="1"/>
          <p:nvPr/>
        </p:nvSpPr>
        <p:spPr>
          <a:xfrm>
            <a:off x="3000376" y="4005264"/>
            <a:ext cx="2016125" cy="369887"/>
          </a:xfrm>
          <a:prstGeom prst="rect">
            <a:avLst/>
          </a:prstGeom>
          <a:noFill/>
        </p:spPr>
        <p:txBody>
          <a:bodyPr>
            <a:spAutoFit/>
          </a:bodyPr>
          <a:lstStyle/>
          <a:p>
            <a:pPr eaLnBrk="1" hangingPunct="1">
              <a:defRPr/>
            </a:pPr>
            <a:r>
              <a:rPr lang="it-IT" b="1" dirty="0">
                <a:solidFill>
                  <a:srgbClr val="FFFF00"/>
                </a:solidFill>
                <a:effectLst>
                  <a:outerShdw blurRad="38100" dist="38100" dir="2700000" algn="tl">
                    <a:srgbClr val="000000">
                      <a:alpha val="43137"/>
                    </a:srgbClr>
                  </a:outerShdw>
                </a:effectLst>
              </a:rPr>
              <a:t>Isola Martana</a:t>
            </a:r>
          </a:p>
        </p:txBody>
      </p:sp>
      <p:sp>
        <p:nvSpPr>
          <p:cNvPr id="29700" name="CasellaDiTesto 8">
            <a:extLst>
              <a:ext uri="{FF2B5EF4-FFF2-40B4-BE49-F238E27FC236}">
                <a16:creationId xmlns:a16="http://schemas.microsoft.com/office/drawing/2014/main" id="{FF89D7EA-282B-6775-0596-C8342CB398BB}"/>
              </a:ext>
            </a:extLst>
          </p:cNvPr>
          <p:cNvSpPr txBox="1">
            <a:spLocks noChangeArrowheads="1"/>
          </p:cNvSpPr>
          <p:nvPr/>
        </p:nvSpPr>
        <p:spPr bwMode="auto">
          <a:xfrm>
            <a:off x="808074" y="5930901"/>
            <a:ext cx="10398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it-IT" altLang="it-IT" sz="2400" dirty="0"/>
              <a:t>Notare la parete interna del cratere parzialmente crollato dell’Isola Martana</a:t>
            </a:r>
          </a:p>
        </p:txBody>
      </p:sp>
      <p:cxnSp>
        <p:nvCxnSpPr>
          <p:cNvPr id="8" name="Connettore 2 7">
            <a:extLst>
              <a:ext uri="{FF2B5EF4-FFF2-40B4-BE49-F238E27FC236}">
                <a16:creationId xmlns:a16="http://schemas.microsoft.com/office/drawing/2014/main" id="{7F68E3D2-4FD2-0266-6CC9-4667BB16AAB3}"/>
              </a:ext>
            </a:extLst>
          </p:cNvPr>
          <p:cNvCxnSpPr/>
          <p:nvPr/>
        </p:nvCxnSpPr>
        <p:spPr>
          <a:xfrm flipH="1" flipV="1">
            <a:off x="7391400" y="2276476"/>
            <a:ext cx="1441450" cy="68421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ttore 2 11">
            <a:extLst>
              <a:ext uri="{FF2B5EF4-FFF2-40B4-BE49-F238E27FC236}">
                <a16:creationId xmlns:a16="http://schemas.microsoft.com/office/drawing/2014/main" id="{BA47000B-A962-8772-840A-DCF51A2E2172}"/>
              </a:ext>
            </a:extLst>
          </p:cNvPr>
          <p:cNvCxnSpPr>
            <a:cxnSpLocks/>
          </p:cNvCxnSpPr>
          <p:nvPr/>
        </p:nvCxnSpPr>
        <p:spPr>
          <a:xfrm flipH="1">
            <a:off x="7464426" y="2960688"/>
            <a:ext cx="1368425" cy="46831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a:extLst>
              <a:ext uri="{FF2B5EF4-FFF2-40B4-BE49-F238E27FC236}">
                <a16:creationId xmlns:a16="http://schemas.microsoft.com/office/drawing/2014/main" id="{4DC84583-F43B-98A3-D47B-EF13D9A018B1}"/>
              </a:ext>
            </a:extLst>
          </p:cNvPr>
          <p:cNvCxnSpPr>
            <a:cxnSpLocks/>
          </p:cNvCxnSpPr>
          <p:nvPr/>
        </p:nvCxnSpPr>
        <p:spPr>
          <a:xfrm flipH="1" flipV="1">
            <a:off x="6959600" y="2619376"/>
            <a:ext cx="1873250" cy="34131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DSC_0193">
            <a:extLst>
              <a:ext uri="{FF2B5EF4-FFF2-40B4-BE49-F238E27FC236}">
                <a16:creationId xmlns:a16="http://schemas.microsoft.com/office/drawing/2014/main" id="{3BF4E936-0EE8-1900-5E10-62B032DEF419}"/>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42596" y="112124"/>
            <a:ext cx="6689082" cy="4604266"/>
          </a:xfrm>
          <a:prstGeom prst="rect">
            <a:avLst/>
          </a:prstGeom>
          <a:ln>
            <a:noFill/>
          </a:ln>
          <a:effectLst>
            <a:softEdge rad="112500"/>
          </a:effectLst>
        </p:spPr>
      </p:pic>
      <p:sp>
        <p:nvSpPr>
          <p:cNvPr id="31747" name="CasellaDiTesto 3">
            <a:extLst>
              <a:ext uri="{FF2B5EF4-FFF2-40B4-BE49-F238E27FC236}">
                <a16:creationId xmlns:a16="http://schemas.microsoft.com/office/drawing/2014/main" id="{1A53452E-1468-1E13-3AC4-9175ED928E4F}"/>
              </a:ext>
            </a:extLst>
          </p:cNvPr>
          <p:cNvSpPr txBox="1">
            <a:spLocks noChangeArrowheads="1"/>
          </p:cNvSpPr>
          <p:nvPr/>
        </p:nvSpPr>
        <p:spPr bwMode="auto">
          <a:xfrm>
            <a:off x="609600" y="5756167"/>
            <a:ext cx="10972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400" dirty="0"/>
              <a:t>Poche furono le colate laviche. Queste sono le </a:t>
            </a:r>
            <a:r>
              <a:rPr lang="it-IT" altLang="it-IT" sz="2400" i="1" dirty="0"/>
              <a:t>Pietre Lanciate </a:t>
            </a:r>
            <a:r>
              <a:rPr lang="it-IT" altLang="it-IT" sz="2400" dirty="0"/>
              <a:t>vicino Bolsena</a:t>
            </a:r>
          </a:p>
        </p:txBody>
      </p:sp>
      <p:pic>
        <p:nvPicPr>
          <p:cNvPr id="2" name="Picture 2" descr="pietre lanciate">
            <a:extLst>
              <a:ext uri="{FF2B5EF4-FFF2-40B4-BE49-F238E27FC236}">
                <a16:creationId xmlns:a16="http://schemas.microsoft.com/office/drawing/2014/main" id="{D367F42E-3109-62FA-A945-BB9C1A33C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983" y="1233191"/>
            <a:ext cx="6122017" cy="46042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128">
            <a:extLst>
              <a:ext uri="{FF2B5EF4-FFF2-40B4-BE49-F238E27FC236}">
                <a16:creationId xmlns:a16="http://schemas.microsoft.com/office/drawing/2014/main" id="{DE2A26E3-BBB7-B23B-52C6-82203448EDFF}"/>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412206" y="836613"/>
            <a:ext cx="7367588" cy="4806950"/>
          </a:xfrm>
          <a:noFill/>
        </p:spPr>
      </p:pic>
      <p:sp>
        <p:nvSpPr>
          <p:cNvPr id="35843" name="CasellaDiTesto 3">
            <a:extLst>
              <a:ext uri="{FF2B5EF4-FFF2-40B4-BE49-F238E27FC236}">
                <a16:creationId xmlns:a16="http://schemas.microsoft.com/office/drawing/2014/main" id="{533A1B74-64DB-BE1A-7591-DFE2B56A79DD}"/>
              </a:ext>
            </a:extLst>
          </p:cNvPr>
          <p:cNvSpPr txBox="1">
            <a:spLocks noChangeArrowheads="1"/>
          </p:cNvSpPr>
          <p:nvPr/>
        </p:nvSpPr>
        <p:spPr bwMode="auto">
          <a:xfrm>
            <a:off x="2412207" y="5760243"/>
            <a:ext cx="73675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it-IT" altLang="it-IT" sz="2800" dirty="0"/>
              <a:t>Questi sono i lapilli di Valentano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ava tufi">
            <a:extLst>
              <a:ext uri="{FF2B5EF4-FFF2-40B4-BE49-F238E27FC236}">
                <a16:creationId xmlns:a16="http://schemas.microsoft.com/office/drawing/2014/main" id="{9EA167C4-9D44-E70F-EC4B-9670BA284F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6093" y="163513"/>
            <a:ext cx="8775405" cy="658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a:extLst>
              <a:ext uri="{FF2B5EF4-FFF2-40B4-BE49-F238E27FC236}">
                <a16:creationId xmlns:a16="http://schemas.microsoft.com/office/drawing/2014/main" id="{1D99CCAA-3896-3239-15E4-0B405871DAE5}"/>
              </a:ext>
            </a:extLst>
          </p:cNvPr>
          <p:cNvSpPr txBox="1"/>
          <p:nvPr/>
        </p:nvSpPr>
        <p:spPr>
          <a:xfrm>
            <a:off x="1011127" y="2775468"/>
            <a:ext cx="1912826" cy="1815882"/>
          </a:xfrm>
          <a:prstGeom prst="rect">
            <a:avLst/>
          </a:prstGeom>
          <a:noFill/>
        </p:spPr>
        <p:txBody>
          <a:bodyPr wrap="square">
            <a:spAutoFit/>
          </a:bodyPr>
          <a:lstStyle/>
          <a:p>
            <a:pPr eaLnBrk="1" hangingPunct="1">
              <a:defRPr/>
            </a:pPr>
            <a:r>
              <a:rPr lang="it-IT" altLang="it-IT" sz="2800" dirty="0"/>
              <a:t>Questi sono i tufi usati per l’edilizia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6" descr="civita3">
            <a:extLst>
              <a:ext uri="{FF2B5EF4-FFF2-40B4-BE49-F238E27FC236}">
                <a16:creationId xmlns:a16="http://schemas.microsoft.com/office/drawing/2014/main" id="{74105307-D69A-76D6-78DB-0A4499EC8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9907">
            <a:off x="7194329" y="2690783"/>
            <a:ext cx="4402138"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5" descr="16bis">
            <a:extLst>
              <a:ext uri="{FF2B5EF4-FFF2-40B4-BE49-F238E27FC236}">
                <a16:creationId xmlns:a16="http://schemas.microsoft.com/office/drawing/2014/main" id="{03A81A8E-3B34-194A-2909-7AC7BB1A858F}"/>
              </a:ext>
            </a:extLst>
          </p:cNvPr>
          <p:cNvPicPr>
            <a:picLocks noGrp="1" noChangeAspect="1" noChangeArrowheads="1"/>
          </p:cNvPicPr>
          <p:nvPr>
            <p:ph type="body" idx="1"/>
          </p:nvPr>
        </p:nvPicPr>
        <p:blipFill>
          <a:blip r:embed="rId4">
            <a:extLst>
              <a:ext uri="{28A0092B-C50C-407E-A947-70E740481C1C}">
                <a14:useLocalDpi xmlns:a14="http://schemas.microsoft.com/office/drawing/2010/main" val="0"/>
              </a:ext>
            </a:extLst>
          </a:blip>
          <a:srcRect/>
          <a:stretch>
            <a:fillRect/>
          </a:stretch>
        </p:blipFill>
        <p:spPr>
          <a:xfrm rot="20993351">
            <a:off x="4149615" y="373294"/>
            <a:ext cx="4483100" cy="2603500"/>
          </a:xfrm>
          <a:noFill/>
        </p:spPr>
      </p:pic>
      <p:pic>
        <p:nvPicPr>
          <p:cNvPr id="39940" name="Picture 7" descr="BM">
            <a:extLst>
              <a:ext uri="{FF2B5EF4-FFF2-40B4-BE49-F238E27FC236}">
                <a16:creationId xmlns:a16="http://schemas.microsoft.com/office/drawing/2014/main" id="{87B72B37-9C9B-6766-D711-05AE3EFBCB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422" y="215669"/>
            <a:ext cx="3089275" cy="638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CasellaDiTesto 5">
            <a:extLst>
              <a:ext uri="{FF2B5EF4-FFF2-40B4-BE49-F238E27FC236}">
                <a16:creationId xmlns:a16="http://schemas.microsoft.com/office/drawing/2014/main" id="{72042A8F-20D8-6841-E94A-A79A13380814}"/>
              </a:ext>
            </a:extLst>
          </p:cNvPr>
          <p:cNvSpPr txBox="1">
            <a:spLocks noChangeArrowheads="1"/>
          </p:cNvSpPr>
          <p:nvPr/>
        </p:nvSpPr>
        <p:spPr bwMode="auto">
          <a:xfrm>
            <a:off x="5196358" y="4923614"/>
            <a:ext cx="2374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800" dirty="0"/>
              <a:t>I nostri paesi</a:t>
            </a:r>
          </a:p>
        </p:txBody>
      </p:sp>
      <p:sp>
        <p:nvSpPr>
          <p:cNvPr id="39942" name="CasellaDiTesto 5">
            <a:extLst>
              <a:ext uri="{FF2B5EF4-FFF2-40B4-BE49-F238E27FC236}">
                <a16:creationId xmlns:a16="http://schemas.microsoft.com/office/drawing/2014/main" id="{B867E664-C671-9635-24A8-94CF1825CE0B}"/>
              </a:ext>
            </a:extLst>
          </p:cNvPr>
          <p:cNvSpPr txBox="1">
            <a:spLocks noChangeArrowheads="1"/>
          </p:cNvSpPr>
          <p:nvPr/>
        </p:nvSpPr>
        <p:spPr bwMode="auto">
          <a:xfrm>
            <a:off x="5196358" y="5382028"/>
            <a:ext cx="5032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800" dirty="0"/>
              <a:t>sono costruiti con il tufo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3">
            <a:extLst>
              <a:ext uri="{FF2B5EF4-FFF2-40B4-BE49-F238E27FC236}">
                <a16:creationId xmlns:a16="http://schemas.microsoft.com/office/drawing/2014/main" id="{879405E6-FB2C-EDA6-7AD1-161F6BBA5C82}"/>
              </a:ext>
            </a:extLst>
          </p:cNvPr>
          <p:cNvSpPr txBox="1">
            <a:spLocks noChangeArrowheads="1"/>
          </p:cNvSpPr>
          <p:nvPr/>
        </p:nvSpPr>
        <p:spPr bwMode="auto">
          <a:xfrm>
            <a:off x="6867050" y="4993285"/>
            <a:ext cx="474847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it-IT" altLang="it-IT" sz="2800" dirty="0"/>
              <a:t>Anche le tombe etrusche sono scavate nel tufo</a:t>
            </a:r>
          </a:p>
        </p:txBody>
      </p:sp>
      <p:pic>
        <p:nvPicPr>
          <p:cNvPr id="41987" name="Picture 5" descr="Eventi della Tuscia | 23 AGOSTO 2020 | GROTTE DI CASTRO - L'architettura  rupestre degli etruschi: visita alle necropoli -">
            <a:extLst>
              <a:ext uri="{FF2B5EF4-FFF2-40B4-BE49-F238E27FC236}">
                <a16:creationId xmlns:a16="http://schemas.microsoft.com/office/drawing/2014/main" id="{F79580C7-2BF6-91C6-5A1C-1C2071896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2878" y="230303"/>
            <a:ext cx="8479763" cy="40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4" descr="TUFO_OLPETA">
            <a:extLst>
              <a:ext uri="{FF2B5EF4-FFF2-40B4-BE49-F238E27FC236}">
                <a16:creationId xmlns:a16="http://schemas.microsoft.com/office/drawing/2014/main" id="{06676518-1178-EC92-DA3B-88C37ABCBB17}"/>
              </a:ext>
            </a:extLst>
          </p:cNvPr>
          <p:cNvPicPr>
            <a:picLocks noChangeAspect="1" noChangeArrowheads="1"/>
          </p:cNvPicPr>
          <p:nvPr/>
        </p:nvPicPr>
        <p:blipFill>
          <a:blip r:embed="rId4"/>
          <a:srcRect/>
          <a:stretch>
            <a:fillRect/>
          </a:stretch>
        </p:blipFill>
        <p:spPr>
          <a:xfrm>
            <a:off x="269359" y="3012461"/>
            <a:ext cx="5520660" cy="3615236"/>
          </a:xfrm>
          <a:prstGeom prst="rect">
            <a:avLst/>
          </a:prstGeom>
          <a:ln>
            <a:noFill/>
          </a:ln>
          <a:effectLst>
            <a:softEdge rad="112500"/>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3218" name="Group 2">
            <a:extLst>
              <a:ext uri="{FF2B5EF4-FFF2-40B4-BE49-F238E27FC236}">
                <a16:creationId xmlns:a16="http://schemas.microsoft.com/office/drawing/2014/main" id="{87704F6F-8698-0E49-3D4D-B3CA26A67D6C}"/>
              </a:ext>
            </a:extLst>
          </p:cNvPr>
          <p:cNvGraphicFramePr>
            <a:graphicFrameLocks noGrp="1"/>
          </p:cNvGraphicFramePr>
          <p:nvPr>
            <p:extLst>
              <p:ext uri="{D42A27DB-BD31-4B8C-83A1-F6EECF244321}">
                <p14:modId xmlns:p14="http://schemas.microsoft.com/office/powerpoint/2010/main" val="1501569042"/>
              </p:ext>
            </p:extLst>
          </p:nvPr>
        </p:nvGraphicFramePr>
        <p:xfrm>
          <a:off x="1774825" y="390493"/>
          <a:ext cx="8642350" cy="6076960"/>
        </p:xfrm>
        <a:graphic>
          <a:graphicData uri="http://schemas.openxmlformats.org/drawingml/2006/table">
            <a:tbl>
              <a:tblPr/>
              <a:tblGrid>
                <a:gridCol w="720725">
                  <a:extLst>
                    <a:ext uri="{9D8B030D-6E8A-4147-A177-3AD203B41FA5}">
                      <a16:colId xmlns:a16="http://schemas.microsoft.com/office/drawing/2014/main" val="20000"/>
                    </a:ext>
                  </a:extLst>
                </a:gridCol>
                <a:gridCol w="2663825">
                  <a:extLst>
                    <a:ext uri="{9D8B030D-6E8A-4147-A177-3AD203B41FA5}">
                      <a16:colId xmlns:a16="http://schemas.microsoft.com/office/drawing/2014/main" val="20001"/>
                    </a:ext>
                  </a:extLst>
                </a:gridCol>
                <a:gridCol w="5257800">
                  <a:extLst>
                    <a:ext uri="{9D8B030D-6E8A-4147-A177-3AD203B41FA5}">
                      <a16:colId xmlns:a16="http://schemas.microsoft.com/office/drawing/2014/main" val="20002"/>
                    </a:ext>
                  </a:extLst>
                </a:gridCol>
              </a:tblGrid>
              <a:tr h="95063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a:ln>
                            <a:noFill/>
                          </a:ln>
                          <a:solidFill>
                            <a:schemeClr val="tx1"/>
                          </a:solidFill>
                          <a:effectLst/>
                          <a:latin typeface="Arial" pitchFamily="34" charset="0"/>
                          <a:cs typeface="Arial" pitchFamily="34" charset="0"/>
                        </a:rPr>
                        <a:t>t</a:t>
                      </a:r>
                      <a:r>
                        <a:rPr kumimoji="0" lang="it-IT" sz="2400" b="0" i="0" u="none" strike="noStrike" cap="none" normalizeH="0" baseline="0" dirty="0">
                          <a:ln>
                            <a:noFill/>
                          </a:ln>
                          <a:solidFill>
                            <a:schemeClr val="tx1"/>
                          </a:solidFill>
                          <a:effectLst/>
                          <a:latin typeface="Arial" pitchFamily="34" charset="0"/>
                          <a:cs typeface="Arial" pitchFamily="34" charset="0"/>
                        </a:rPr>
                        <a:t>5</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dirty="0">
                          <a:ln>
                            <a:noFill/>
                          </a:ln>
                          <a:solidFill>
                            <a:srgbClr val="0000FF"/>
                          </a:solidFill>
                          <a:effectLst/>
                          <a:latin typeface="Arial" pitchFamily="34" charset="0"/>
                          <a:cs typeface="Arial" pitchFamily="34" charset="0"/>
                        </a:rPr>
                        <a:t>300 000  anni fa</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34" charset="0"/>
                          <a:cs typeface="Arial" pitchFamily="34" charset="0"/>
                        </a:rPr>
                        <a:t>Sotto il peso dei depositi vulcanici sovrastanti, il tetto della camera magmatica crolla e nella depressione si forma il lago di Bolsena.</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554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34" charset="0"/>
                          <a:cs typeface="Arial" pitchFamily="34" charset="0"/>
                        </a:rPr>
                        <a:t>t</a:t>
                      </a:r>
                      <a:r>
                        <a:rPr kumimoji="0" lang="it-IT" sz="2400" b="0" i="0" u="none" strike="noStrike" cap="none" normalizeH="0" baseline="0">
                          <a:ln>
                            <a:noFill/>
                          </a:ln>
                          <a:solidFill>
                            <a:schemeClr val="tx1"/>
                          </a:solidFill>
                          <a:effectLst/>
                          <a:latin typeface="Arial" pitchFamily="34" charset="0"/>
                          <a:cs typeface="Arial" pitchFamily="34" charset="0"/>
                        </a:rPr>
                        <a:t>4</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800" b="1" i="0" u="none" strike="noStrike" cap="none" normalizeH="0" baseline="0" dirty="0">
                        <a:ln>
                          <a:noFill/>
                        </a:ln>
                        <a:solidFill>
                          <a:srgbClr val="0000FF"/>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dirty="0">
                          <a:ln>
                            <a:noFill/>
                          </a:ln>
                          <a:solidFill>
                            <a:srgbClr val="0000FF"/>
                          </a:solidFill>
                          <a:effectLst/>
                          <a:latin typeface="Arial" pitchFamily="34" charset="0"/>
                          <a:cs typeface="Arial" pitchFamily="34" charset="0"/>
                        </a:rPr>
                        <a:t>500 000 – 350 000  anni fa</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a:ln>
                            <a:noFill/>
                          </a:ln>
                          <a:solidFill>
                            <a:schemeClr val="tx1"/>
                          </a:solidFill>
                          <a:effectLst/>
                          <a:latin typeface="Arial" pitchFamily="34" charset="0"/>
                          <a:cs typeface="Arial" pitchFamily="34" charset="0"/>
                        </a:rPr>
                        <a:t>Periodo ricco di attività esplosiva in tutta l’area di Bolsena, Orvieto, </a:t>
                      </a:r>
                      <a:r>
                        <a:rPr kumimoji="0" lang="it-IT" sz="1600" b="1" i="0" u="none" strike="noStrike" cap="none" normalizeH="0" baseline="0" dirty="0" err="1">
                          <a:ln>
                            <a:noFill/>
                          </a:ln>
                          <a:solidFill>
                            <a:schemeClr val="tx1"/>
                          </a:solidFill>
                          <a:effectLst/>
                          <a:latin typeface="Arial" pitchFamily="34" charset="0"/>
                          <a:cs typeface="Arial" pitchFamily="34" charset="0"/>
                        </a:rPr>
                        <a:t>Bagnoregio</a:t>
                      </a:r>
                      <a:r>
                        <a:rPr kumimoji="0" lang="it-IT" sz="1600" b="1" i="0" u="none" strike="noStrike" cap="none" normalizeH="0" baseline="0" dirty="0">
                          <a:ln>
                            <a:noFill/>
                          </a:ln>
                          <a:solidFill>
                            <a:schemeClr val="tx1"/>
                          </a:solidFill>
                          <a:effectLst/>
                          <a:latin typeface="Arial" pitchFamily="34" charset="0"/>
                          <a:cs typeface="Arial" pitchFamily="34" charset="0"/>
                        </a:rPr>
                        <a:t>, con grande formazione di tufi, che si sovrappongono direttamente alle argille marine. Il grande volume di materiali eruttati, inizia a svuotare la camera magmatica.</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54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34" charset="0"/>
                          <a:cs typeface="Arial" pitchFamily="34" charset="0"/>
                        </a:rPr>
                        <a:t>t</a:t>
                      </a:r>
                      <a:r>
                        <a:rPr kumimoji="0" lang="it-IT" sz="2400" b="0" i="0" u="none" strike="noStrike" cap="none" normalizeH="0" baseline="0">
                          <a:ln>
                            <a:noFill/>
                          </a:ln>
                          <a:solidFill>
                            <a:schemeClr val="tx1"/>
                          </a:solidFill>
                          <a:effectLst/>
                          <a:latin typeface="Arial" pitchFamily="34" charset="0"/>
                          <a:cs typeface="Arial" pitchFamily="34" charset="0"/>
                        </a:rPr>
                        <a:t>3</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800" b="1" i="0" u="none" strike="noStrike" cap="none" normalizeH="0" baseline="0">
                        <a:ln>
                          <a:noFill/>
                        </a:ln>
                        <a:solidFill>
                          <a:srgbClr val="0000FF"/>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800" b="1" i="0" u="none" strike="noStrike" cap="none" normalizeH="0" baseline="0">
                        <a:ln>
                          <a:noFill/>
                        </a:ln>
                        <a:solidFill>
                          <a:srgbClr val="0000FF"/>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pitchFamily="34" charset="0"/>
                          <a:cs typeface="Arial" pitchFamily="34" charset="0"/>
                        </a:rPr>
                        <a:t>600 000  anni fa</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5"/>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34" charset="0"/>
                          <a:cs typeface="Arial" pitchFamily="34" charset="0"/>
                        </a:rPr>
                        <a:t>Dopo aver trovato un primo sbocco nell’area di Torre Alfina, il magma, attraverso una serie di punti di emissione e vulcani, arriva in superficie, sia con eruzioni effusive che esplosive, ricoprendo una parte del territorio. La camera magmatica è continuamente rifornita dal basso.</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5063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34" charset="0"/>
                          <a:cs typeface="Arial" pitchFamily="34" charset="0"/>
                        </a:rPr>
                        <a:t>t</a:t>
                      </a:r>
                      <a:r>
                        <a:rPr kumimoji="0" lang="it-IT" sz="2400" b="0" i="0" u="none" strike="noStrike" cap="none" normalizeH="0" baseline="0">
                          <a:ln>
                            <a:noFill/>
                          </a:ln>
                          <a:solidFill>
                            <a:schemeClr val="tx1"/>
                          </a:solidFill>
                          <a:effectLst/>
                          <a:latin typeface="Arial" pitchFamily="34" charset="0"/>
                          <a:cs typeface="Arial" pitchFamily="34" charset="0"/>
                        </a:rPr>
                        <a:t>2</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pitchFamily="34" charset="0"/>
                          <a:cs typeface="Arial" pitchFamily="34" charset="0"/>
                        </a:rPr>
                        <a:t>1 000 000 di anni fa</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6"/>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34" charset="0"/>
                          <a:cs typeface="Arial" pitchFamily="34" charset="0"/>
                        </a:rPr>
                        <a:t>Le terre, sollevate dalla spinta del magma, sono ormai emerse e si sono popolate di foreste.</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6677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a:ln>
                            <a:noFill/>
                          </a:ln>
                          <a:solidFill>
                            <a:schemeClr val="tx1"/>
                          </a:solidFill>
                          <a:effectLst/>
                          <a:latin typeface="Arial" pitchFamily="34" charset="0"/>
                          <a:cs typeface="Arial" pitchFamily="34" charset="0"/>
                        </a:rPr>
                        <a:t>t</a:t>
                      </a:r>
                      <a:r>
                        <a:rPr kumimoji="0" lang="it-IT" sz="2400" b="0" i="0" u="none" strike="noStrike" cap="none" normalizeH="0" baseline="0" dirty="0">
                          <a:ln>
                            <a:noFill/>
                          </a:ln>
                          <a:solidFill>
                            <a:schemeClr val="tx1"/>
                          </a:solidFill>
                          <a:effectLst/>
                          <a:latin typeface="Arial" pitchFamily="34" charset="0"/>
                          <a:cs typeface="Arial" pitchFamily="34" charset="0"/>
                        </a:rPr>
                        <a:t>1</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dirty="0">
                          <a:ln>
                            <a:noFill/>
                          </a:ln>
                          <a:solidFill>
                            <a:srgbClr val="0000FF"/>
                          </a:solidFill>
                          <a:effectLst/>
                          <a:latin typeface="Arial" pitchFamily="34" charset="0"/>
                          <a:cs typeface="Arial" pitchFamily="34" charset="0"/>
                        </a:rPr>
                        <a:t>2 000 </a:t>
                      </a:r>
                      <a:r>
                        <a:rPr kumimoji="0" lang="it-IT" sz="1800" b="1" i="0" u="none" strike="noStrike" cap="none" normalizeH="0" baseline="0" dirty="0" err="1">
                          <a:ln>
                            <a:noFill/>
                          </a:ln>
                          <a:solidFill>
                            <a:srgbClr val="0000FF"/>
                          </a:solidFill>
                          <a:effectLst/>
                          <a:latin typeface="Arial" pitchFamily="34" charset="0"/>
                          <a:cs typeface="Arial" pitchFamily="34" charset="0"/>
                        </a:rPr>
                        <a:t>000</a:t>
                      </a:r>
                      <a:r>
                        <a:rPr kumimoji="0" lang="it-IT" sz="1800" b="1" i="0" u="none" strike="noStrike" cap="none" normalizeH="0" baseline="0" dirty="0">
                          <a:ln>
                            <a:noFill/>
                          </a:ln>
                          <a:solidFill>
                            <a:srgbClr val="0000FF"/>
                          </a:solidFill>
                          <a:effectLst/>
                          <a:latin typeface="Arial" pitchFamily="34" charset="0"/>
                          <a:cs typeface="Arial" pitchFamily="34" charset="0"/>
                        </a:rPr>
                        <a:t>  di anni fa</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7"/>
                      <a:srcRect/>
                      <a:stretch>
                        <a:fillRect/>
                      </a:stretch>
                    </a:blip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a:ln>
                            <a:noFill/>
                          </a:ln>
                          <a:solidFill>
                            <a:schemeClr val="tx1"/>
                          </a:solidFill>
                          <a:effectLst>
                            <a:outerShdw blurRad="38100" dist="38100" dir="2700000" algn="tl">
                              <a:srgbClr val="C0C0C0"/>
                            </a:outerShdw>
                          </a:effectLst>
                          <a:latin typeface="Arial" pitchFamily="34" charset="0"/>
                          <a:cs typeface="Arial" pitchFamily="34" charset="0"/>
                        </a:rPr>
                        <a:t>Le nostre zone sono occupate dal mare; sui suoi fondali si depositano sabbie ed argille. Il magma, da sotto, inizia a spingere questi depositi verso l’alto, sollevandoli fino a farli emergere.</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0444" name="Text Box 32" descr="Gocce">
            <a:extLst>
              <a:ext uri="{FF2B5EF4-FFF2-40B4-BE49-F238E27FC236}">
                <a16:creationId xmlns:a16="http://schemas.microsoft.com/office/drawing/2014/main" id="{5C2C6060-5F3A-63F2-74AD-97D9A6384A97}"/>
              </a:ext>
            </a:extLst>
          </p:cNvPr>
          <p:cNvSpPr txBox="1">
            <a:spLocks noChangeArrowheads="1"/>
          </p:cNvSpPr>
          <p:nvPr/>
        </p:nvSpPr>
        <p:spPr bwMode="auto">
          <a:xfrm>
            <a:off x="9155114" y="6629400"/>
            <a:ext cx="15128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54000" rIns="54000">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 typeface="Math C" pitchFamily="2" charset="2"/>
              <a:buNone/>
            </a:pPr>
            <a:r>
              <a:rPr lang="it-IT" altLang="it-IT" sz="900" b="1">
                <a:solidFill>
                  <a:srgbClr val="FFFFCC"/>
                </a:solidFill>
              </a:rPr>
              <a:t>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FOTO_LAG">
            <a:extLst>
              <a:ext uri="{FF2B5EF4-FFF2-40B4-BE49-F238E27FC236}">
                <a16:creationId xmlns:a16="http://schemas.microsoft.com/office/drawing/2014/main" id="{351F144F-521E-835E-643E-5D3BFA49FB44}"/>
              </a:ext>
            </a:extLst>
          </p:cNvPr>
          <p:cNvPicPr>
            <a:picLocks noChangeAspect="1" noChangeArrowheads="1"/>
          </p:cNvPicPr>
          <p:nvPr/>
        </p:nvPicPr>
        <p:blipFill rotWithShape="1">
          <a:blip r:embed="rId3">
            <a:lum bright="12000" contrast="6000"/>
            <a:extLst>
              <a:ext uri="{28A0092B-C50C-407E-A947-70E740481C1C}">
                <a14:useLocalDpi xmlns:a14="http://schemas.microsoft.com/office/drawing/2010/main" val="0"/>
              </a:ext>
            </a:extLst>
          </a:blip>
          <a:srcRect t="11483" r="1320"/>
          <a:stretch/>
        </p:blipFill>
        <p:spPr bwMode="auto">
          <a:xfrm>
            <a:off x="1340734" y="1860698"/>
            <a:ext cx="9510531" cy="469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a:extLst>
              <a:ext uri="{FF2B5EF4-FFF2-40B4-BE49-F238E27FC236}">
                <a16:creationId xmlns:a16="http://schemas.microsoft.com/office/drawing/2014/main" id="{4B376BDA-0528-8DE3-A371-E69AD1A54130}"/>
              </a:ext>
            </a:extLst>
          </p:cNvPr>
          <p:cNvSpPr txBox="1"/>
          <p:nvPr/>
        </p:nvSpPr>
        <p:spPr>
          <a:xfrm>
            <a:off x="499731" y="184529"/>
            <a:ext cx="11366204" cy="1569660"/>
          </a:xfrm>
          <a:prstGeom prst="rect">
            <a:avLst/>
          </a:prstGeom>
          <a:solidFill>
            <a:schemeClr val="accent1">
              <a:lumMod val="20000"/>
              <a:lumOff val="80000"/>
            </a:schemeClr>
          </a:solidFill>
        </p:spPr>
        <p:txBody>
          <a:bodyPr wrap="square" rtlCol="0">
            <a:spAutoFit/>
          </a:bodyPr>
          <a:lstStyle/>
          <a:p>
            <a:pPr algn="ctr" eaLnBrk="1" hangingPunct="1">
              <a:buFontTx/>
              <a:buNone/>
            </a:pPr>
            <a:r>
              <a:rPr lang="it-IT" altLang="it-IT" sz="2400" dirty="0"/>
              <a:t>Il nostro bellissimo territorio si è mantenuto abbastanza integro fino ai giorni nostri, ma ha delle </a:t>
            </a:r>
            <a:r>
              <a:rPr lang="it-IT" altLang="it-IT" sz="2400" b="1" dirty="0"/>
              <a:t>fragilità</a:t>
            </a:r>
            <a:r>
              <a:rPr lang="it-IT" altLang="it-IT" sz="2400" dirty="0"/>
              <a:t> che bisogna conoscere per preservarlo. Il </a:t>
            </a:r>
            <a:r>
              <a:rPr lang="it-IT" altLang="it-IT" sz="2400" b="1" dirty="0" err="1">
                <a:solidFill>
                  <a:schemeClr val="accent1">
                    <a:lumMod val="50000"/>
                  </a:schemeClr>
                </a:solidFill>
                <a:effectLst>
                  <a:outerShdw blurRad="38100" dist="38100" dir="2700000" algn="tl">
                    <a:srgbClr val="000000">
                      <a:alpha val="43137"/>
                    </a:srgbClr>
                  </a:outerShdw>
                </a:effectLst>
              </a:rPr>
              <a:t>Biodistretto</a:t>
            </a:r>
            <a:r>
              <a:rPr lang="it-IT" altLang="it-IT" sz="2400" b="1" dirty="0">
                <a:solidFill>
                  <a:schemeClr val="accent1">
                    <a:lumMod val="50000"/>
                  </a:schemeClr>
                </a:solidFill>
                <a:effectLst>
                  <a:outerShdw blurRad="38100" dist="38100" dir="2700000" algn="tl">
                    <a:srgbClr val="000000">
                      <a:alpha val="43137"/>
                    </a:srgbClr>
                  </a:outerShdw>
                </a:effectLst>
              </a:rPr>
              <a:t> Lago di Bolsena </a:t>
            </a:r>
            <a:r>
              <a:rPr lang="it-IT" altLang="it-IT" sz="2400" dirty="0"/>
              <a:t>si propone la tutela, la valorizzazione e lo sviluppo sostenibile dei nostri luoghi. </a:t>
            </a:r>
          </a:p>
          <a:p>
            <a:pPr algn="ctr" eaLnBrk="1" hangingPunct="1">
              <a:buFontTx/>
              <a:buNone/>
            </a:pPr>
            <a:r>
              <a:rPr lang="it-IT" altLang="it-IT" sz="2400" dirty="0">
                <a:solidFill>
                  <a:schemeClr val="accent1">
                    <a:lumMod val="50000"/>
                  </a:schemeClr>
                </a:solidFill>
              </a:rPr>
              <a:t>Serve il contributo di tutti, in particolare dei giovani.</a:t>
            </a:r>
            <a:endParaRPr lang="it-IT" sz="2400" dirty="0">
              <a:solidFill>
                <a:schemeClr val="accent1">
                  <a:lumMod val="50000"/>
                </a:schemeClr>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CE28F3B-6C8B-34FC-569B-109EE1A3C13D}"/>
              </a:ext>
            </a:extLst>
          </p:cNvPr>
          <p:cNvSpPr txBox="1"/>
          <p:nvPr/>
        </p:nvSpPr>
        <p:spPr>
          <a:xfrm>
            <a:off x="1775520" y="762798"/>
            <a:ext cx="8640960" cy="5016758"/>
          </a:xfrm>
          <a:prstGeom prst="rect">
            <a:avLst/>
          </a:prstGeom>
          <a:noFill/>
        </p:spPr>
        <p:txBody>
          <a:bodyPr>
            <a:spAutoFit/>
          </a:bodyPr>
          <a:lstStyle/>
          <a:p>
            <a:pPr algn="ctr">
              <a:defRPr/>
            </a:pPr>
            <a:r>
              <a:rPr lang="it-IT" sz="8000" b="1" dirty="0">
                <a:ln w="22225">
                  <a:solidFill>
                    <a:schemeClr val="accent2"/>
                  </a:solidFill>
                  <a:prstDash val="solid"/>
                </a:ln>
                <a:solidFill>
                  <a:schemeClr val="accent2">
                    <a:lumMod val="40000"/>
                    <a:lumOff val="60000"/>
                  </a:schemeClr>
                </a:solidFill>
              </a:rPr>
              <a:t>La fragilità del territorio ci impone di conoscerlo per preservarlo </a:t>
            </a:r>
            <a:endParaRPr lang="it-IT" sz="8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Immagine 2">
            <a:extLst>
              <a:ext uri="{FF2B5EF4-FFF2-40B4-BE49-F238E27FC236}">
                <a16:creationId xmlns:a16="http://schemas.microsoft.com/office/drawing/2014/main" id="{472CA4AE-8F2B-7970-087E-FA67364014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184" y="994811"/>
            <a:ext cx="5019675"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a:extLst>
              <a:ext uri="{FF2B5EF4-FFF2-40B4-BE49-F238E27FC236}">
                <a16:creationId xmlns:a16="http://schemas.microsoft.com/office/drawing/2014/main" id="{A4A8BCA5-8EBE-A239-B75E-35282B884A76}"/>
              </a:ext>
            </a:extLst>
          </p:cNvPr>
          <p:cNvSpPr txBox="1"/>
          <p:nvPr/>
        </p:nvSpPr>
        <p:spPr>
          <a:xfrm>
            <a:off x="827088" y="344488"/>
            <a:ext cx="5976938" cy="523875"/>
          </a:xfrm>
          <a:prstGeom prst="rect">
            <a:avLst/>
          </a:prstGeom>
          <a:noFill/>
        </p:spPr>
        <p:txBody>
          <a:bodyPr>
            <a:spAutoFit/>
          </a:bodyPr>
          <a:lstStyle/>
          <a:p>
            <a:pPr>
              <a:defRPr/>
            </a:pPr>
            <a:r>
              <a:rPr lang="it-IT" altLang="it-IT" sz="2800" dirty="0">
                <a:solidFill>
                  <a:srgbClr val="002060"/>
                </a:solidFill>
                <a:effectLst>
                  <a:outerShdw blurRad="38100" dist="38100" dir="2700000" algn="tl">
                    <a:srgbClr val="000000">
                      <a:alpha val="43137"/>
                    </a:srgbClr>
                  </a:outerShdw>
                </a:effectLst>
              </a:rPr>
              <a:t>Bacino imbrifero del lago di Bolsena</a:t>
            </a:r>
            <a:endParaRPr lang="it-IT" sz="2800" dirty="0">
              <a:solidFill>
                <a:srgbClr val="002060"/>
              </a:solidFill>
              <a:effectLst>
                <a:outerShdw blurRad="38100" dist="38100" dir="2700000" algn="tl">
                  <a:srgbClr val="000000">
                    <a:alpha val="43137"/>
                  </a:srgbClr>
                </a:outerShdw>
              </a:effectLst>
            </a:endParaRPr>
          </a:p>
        </p:txBody>
      </p:sp>
      <p:sp>
        <p:nvSpPr>
          <p:cNvPr id="6" name="Ovale 5">
            <a:extLst>
              <a:ext uri="{FF2B5EF4-FFF2-40B4-BE49-F238E27FC236}">
                <a16:creationId xmlns:a16="http://schemas.microsoft.com/office/drawing/2014/main" id="{96B37491-01F6-D41B-4BCC-01E7B010C83E}"/>
              </a:ext>
            </a:extLst>
          </p:cNvPr>
          <p:cNvSpPr/>
          <p:nvPr/>
        </p:nvSpPr>
        <p:spPr>
          <a:xfrm>
            <a:off x="1558926" y="2708276"/>
            <a:ext cx="576263" cy="5238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8069" name="CasellaDiTesto 7">
            <a:extLst>
              <a:ext uri="{FF2B5EF4-FFF2-40B4-BE49-F238E27FC236}">
                <a16:creationId xmlns:a16="http://schemas.microsoft.com/office/drawing/2014/main" id="{335BD587-5FFC-E646-358C-401C21D568FD}"/>
              </a:ext>
            </a:extLst>
          </p:cNvPr>
          <p:cNvSpPr txBox="1">
            <a:spLocks noChangeArrowheads="1"/>
          </p:cNvSpPr>
          <p:nvPr/>
        </p:nvSpPr>
        <p:spPr bwMode="auto">
          <a:xfrm>
            <a:off x="6794501" y="606426"/>
            <a:ext cx="4327155"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2400" b="1" dirty="0"/>
              <a:t>Il bacino </a:t>
            </a:r>
            <a:r>
              <a:rPr lang="it-IT" altLang="it-IT" sz="2400" b="1" dirty="0">
                <a:solidFill>
                  <a:srgbClr val="FF0000"/>
                </a:solidFill>
              </a:rPr>
              <a:t>imbrifero</a:t>
            </a:r>
            <a:r>
              <a:rPr lang="it-IT" altLang="it-IT" sz="2400" b="1" dirty="0"/>
              <a:t> raccoglie le acque che cadono entro la superficie delimitata dallo spartiacque e che scorrono lungo i fossi raggiungendo il lago.</a:t>
            </a:r>
          </a:p>
          <a:p>
            <a:pPr>
              <a:spcBef>
                <a:spcPct val="0"/>
              </a:spcBef>
              <a:buFontTx/>
              <a:buNone/>
            </a:pPr>
            <a:endParaRPr lang="it-IT" altLang="it-IT" sz="2400" dirty="0"/>
          </a:p>
          <a:p>
            <a:pPr>
              <a:spcBef>
                <a:spcPct val="0"/>
              </a:spcBef>
              <a:buFontTx/>
              <a:buNone/>
            </a:pPr>
            <a:r>
              <a:rPr lang="it-IT" altLang="it-IT" sz="2000" dirty="0"/>
              <a:t>Notare che nella parte orientale i torrenti seguono spesso, nel loro corso, le linee di frattura della caldera. Questo non avviene nella parte occidentale dove i torrenti scorrono sopra i materiali emessi dal vulcano di Latera, che hanno ricoperto i materiali più antichi.</a:t>
            </a:r>
          </a:p>
        </p:txBody>
      </p:sp>
      <p:sp>
        <p:nvSpPr>
          <p:cNvPr id="88070" name="CasellaDiTesto 8">
            <a:extLst>
              <a:ext uri="{FF2B5EF4-FFF2-40B4-BE49-F238E27FC236}">
                <a16:creationId xmlns:a16="http://schemas.microsoft.com/office/drawing/2014/main" id="{638926B7-50A6-613C-0780-293859D4A3C9}"/>
              </a:ext>
            </a:extLst>
          </p:cNvPr>
          <p:cNvSpPr txBox="1">
            <a:spLocks noChangeArrowheads="1"/>
          </p:cNvSpPr>
          <p:nvPr/>
        </p:nvSpPr>
        <p:spPr bwMode="auto">
          <a:xfrm>
            <a:off x="678565" y="5999596"/>
            <a:ext cx="95180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2000" dirty="0">
                <a:solidFill>
                  <a:srgbClr val="0070C0"/>
                </a:solidFill>
              </a:rPr>
              <a:t>Il bacino imbrifero è piccolo; anche per questo il tempo di ricambio del lago è alto.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3E9FF288-A952-D194-54AF-543B426627AF}"/>
              </a:ext>
            </a:extLst>
          </p:cNvPr>
          <p:cNvSpPr txBox="1"/>
          <p:nvPr/>
        </p:nvSpPr>
        <p:spPr>
          <a:xfrm>
            <a:off x="387940" y="304801"/>
            <a:ext cx="7056438" cy="523875"/>
          </a:xfrm>
          <a:prstGeom prst="rect">
            <a:avLst/>
          </a:prstGeom>
          <a:noFill/>
        </p:spPr>
        <p:txBody>
          <a:bodyPr>
            <a:spAutoFit/>
          </a:bodyPr>
          <a:lstStyle/>
          <a:p>
            <a:pPr>
              <a:defRPr/>
            </a:pPr>
            <a:r>
              <a:rPr lang="it-IT" altLang="it-IT" sz="2800" dirty="0">
                <a:solidFill>
                  <a:srgbClr val="002060"/>
                </a:solidFill>
                <a:effectLst>
                  <a:outerShdw blurRad="38100" dist="38100" dir="2700000" algn="tl">
                    <a:srgbClr val="000000">
                      <a:alpha val="43137"/>
                    </a:srgbClr>
                  </a:outerShdw>
                </a:effectLst>
              </a:rPr>
              <a:t>Bacino idrogeologico del lago di Bolsena</a:t>
            </a:r>
            <a:endParaRPr lang="it-IT" sz="2800" dirty="0">
              <a:solidFill>
                <a:srgbClr val="002060"/>
              </a:solidFill>
              <a:effectLst>
                <a:outerShdw blurRad="38100" dist="38100" dir="2700000" algn="tl">
                  <a:srgbClr val="000000">
                    <a:alpha val="43137"/>
                  </a:srgbClr>
                </a:outerShdw>
              </a:effectLst>
            </a:endParaRPr>
          </a:p>
        </p:txBody>
      </p:sp>
      <p:sp>
        <p:nvSpPr>
          <p:cNvPr id="4" name="Ovale 3">
            <a:extLst>
              <a:ext uri="{FF2B5EF4-FFF2-40B4-BE49-F238E27FC236}">
                <a16:creationId xmlns:a16="http://schemas.microsoft.com/office/drawing/2014/main" id="{50031D42-1B7D-5A7D-D7B0-09B7BF7E389F}"/>
              </a:ext>
            </a:extLst>
          </p:cNvPr>
          <p:cNvSpPr/>
          <p:nvPr/>
        </p:nvSpPr>
        <p:spPr>
          <a:xfrm>
            <a:off x="8747786" y="2205038"/>
            <a:ext cx="431800" cy="2159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 name="Ovale 4">
            <a:extLst>
              <a:ext uri="{FF2B5EF4-FFF2-40B4-BE49-F238E27FC236}">
                <a16:creationId xmlns:a16="http://schemas.microsoft.com/office/drawing/2014/main" id="{350B6B13-99D6-3F42-83DE-8B4F49F1863E}"/>
              </a:ext>
            </a:extLst>
          </p:cNvPr>
          <p:cNvSpPr/>
          <p:nvPr/>
        </p:nvSpPr>
        <p:spPr>
          <a:xfrm>
            <a:off x="8750301" y="3216590"/>
            <a:ext cx="431800" cy="64611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 name="Segnaposto contenuto 2">
            <a:extLst>
              <a:ext uri="{FF2B5EF4-FFF2-40B4-BE49-F238E27FC236}">
                <a16:creationId xmlns:a16="http://schemas.microsoft.com/office/drawing/2014/main" id="{24041BF9-91AF-91C8-FB41-B7AA4ADB451D}"/>
              </a:ext>
            </a:extLst>
          </p:cNvPr>
          <p:cNvSpPr>
            <a:spLocks noGrp="1"/>
          </p:cNvSpPr>
          <p:nvPr>
            <p:ph idx="1"/>
          </p:nvPr>
        </p:nvSpPr>
        <p:spPr>
          <a:xfrm>
            <a:off x="487250" y="1204433"/>
            <a:ext cx="5045298" cy="4670425"/>
          </a:xfrm>
        </p:spPr>
        <p:txBody>
          <a:bodyPr>
            <a:normAutofit fontScale="25000" lnSpcReduction="20000"/>
          </a:bodyPr>
          <a:lstStyle/>
          <a:p>
            <a:pPr marL="0" indent="0">
              <a:buFontTx/>
              <a:buNone/>
              <a:defRPr/>
            </a:pPr>
            <a:r>
              <a:rPr lang="it-IT" altLang="it-IT" sz="8000" dirty="0"/>
              <a:t>Anche il bacino idrogeologico è piccolo. </a:t>
            </a:r>
          </a:p>
          <a:p>
            <a:pPr marL="0" indent="0">
              <a:buFontTx/>
              <a:buNone/>
              <a:defRPr/>
            </a:pPr>
            <a:r>
              <a:rPr lang="it-IT" altLang="it-IT" sz="8000" dirty="0"/>
              <a:t>Nella </a:t>
            </a:r>
            <a:r>
              <a:rPr lang="it-IT" altLang="it-IT" sz="8000" b="1" dirty="0"/>
              <a:t>carta idrogeologica </a:t>
            </a:r>
            <a:r>
              <a:rPr lang="it-IT" altLang="it-IT" sz="8000" dirty="0"/>
              <a:t>è delimitato dalla linea continua, mentre il bacino imbrifero è delimitato dalla linea tratto-punto. </a:t>
            </a:r>
          </a:p>
          <a:p>
            <a:pPr marL="0" indent="0">
              <a:buFontTx/>
              <a:buNone/>
              <a:defRPr/>
            </a:pPr>
            <a:r>
              <a:rPr lang="it-IT" altLang="it-IT" sz="8000" dirty="0"/>
              <a:t>Il lago non ha immissari e l’unica acqua che riceve è quella della pioggia che raggiunge il Lago in tre modi: </a:t>
            </a:r>
          </a:p>
          <a:p>
            <a:pPr marL="514350" indent="-514350">
              <a:buFontTx/>
              <a:buAutoNum type="arabicParenR"/>
              <a:defRPr/>
            </a:pPr>
            <a:r>
              <a:rPr lang="it-IT" altLang="it-IT" sz="8000" b="1" dirty="0">
                <a:solidFill>
                  <a:schemeClr val="accent5">
                    <a:lumMod val="50000"/>
                  </a:schemeClr>
                </a:solidFill>
              </a:rPr>
              <a:t>cadendo direttamente nella conca</a:t>
            </a:r>
          </a:p>
          <a:p>
            <a:pPr marL="514350" indent="-514350">
              <a:buFontTx/>
              <a:buAutoNum type="arabicParenR"/>
              <a:defRPr/>
            </a:pPr>
            <a:r>
              <a:rPr lang="it-IT" altLang="it-IT" sz="8000" b="1" dirty="0">
                <a:solidFill>
                  <a:srgbClr val="C00000"/>
                </a:solidFill>
              </a:rPr>
              <a:t>scorrendo in superficie in fossi e torrenti che sfociano nel Lago </a:t>
            </a:r>
          </a:p>
          <a:p>
            <a:pPr marL="514350" indent="-514350">
              <a:buFontTx/>
              <a:buAutoNum type="arabicParenR"/>
              <a:defRPr/>
            </a:pPr>
            <a:r>
              <a:rPr lang="it-IT" altLang="it-IT" sz="8000" b="1" dirty="0">
                <a:solidFill>
                  <a:schemeClr val="accent5">
                    <a:lumMod val="75000"/>
                  </a:schemeClr>
                </a:solidFill>
              </a:rPr>
              <a:t>percolando (penetrando sottoterra) attraverso le rocce vulcaniche porose e fratturate, formando la falda acquifera che scorre verso il lago e forma un tutt’uno con esso.</a:t>
            </a:r>
          </a:p>
          <a:p>
            <a:pPr>
              <a:defRPr/>
            </a:pPr>
            <a:endParaRPr lang="it-IT" sz="2800" dirty="0"/>
          </a:p>
        </p:txBody>
      </p:sp>
      <p:pic>
        <p:nvPicPr>
          <p:cNvPr id="6" name="Immagine 4">
            <a:extLst>
              <a:ext uri="{FF2B5EF4-FFF2-40B4-BE49-F238E27FC236}">
                <a16:creationId xmlns:a16="http://schemas.microsoft.com/office/drawing/2014/main" id="{C04F767D-9599-372A-70B6-9FE31894F2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0591" y="828676"/>
            <a:ext cx="6106190" cy="580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Immagine 4">
            <a:extLst>
              <a:ext uri="{FF2B5EF4-FFF2-40B4-BE49-F238E27FC236}">
                <a16:creationId xmlns:a16="http://schemas.microsoft.com/office/drawing/2014/main" id="{2FAA6475-3C01-105F-C1D2-F3CC72251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0867" y="211634"/>
            <a:ext cx="6834617" cy="649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CasellaDiTesto 1">
            <a:extLst>
              <a:ext uri="{FF2B5EF4-FFF2-40B4-BE49-F238E27FC236}">
                <a16:creationId xmlns:a16="http://schemas.microsoft.com/office/drawing/2014/main" id="{FB0C4C69-018E-A0EC-207B-CE4650A6653C}"/>
              </a:ext>
            </a:extLst>
          </p:cNvPr>
          <p:cNvSpPr txBox="1">
            <a:spLocks noChangeArrowheads="1"/>
          </p:cNvSpPr>
          <p:nvPr/>
        </p:nvSpPr>
        <p:spPr bwMode="auto">
          <a:xfrm>
            <a:off x="427888" y="211634"/>
            <a:ext cx="465544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fr-FR" altLang="it-IT" sz="4400" b="1" dirty="0">
                <a:solidFill>
                  <a:schemeClr val="tx2">
                    <a:lumMod val="90000"/>
                    <a:lumOff val="10000"/>
                  </a:schemeClr>
                </a:solidFill>
                <a:latin typeface="Arial Narrow" panose="020B0606020202030204" pitchFamily="34" charset="0"/>
              </a:rPr>
              <a:t>Carta </a:t>
            </a:r>
            <a:r>
              <a:rPr lang="fr-FR" altLang="it-IT" sz="4400" b="1" dirty="0" err="1">
                <a:solidFill>
                  <a:schemeClr val="tx2">
                    <a:lumMod val="90000"/>
                    <a:lumOff val="10000"/>
                  </a:schemeClr>
                </a:solidFill>
                <a:latin typeface="Arial Narrow" panose="020B0606020202030204" pitchFamily="34" charset="0"/>
              </a:rPr>
              <a:t>idrogeologica</a:t>
            </a:r>
            <a:r>
              <a:rPr lang="fr-FR" altLang="it-IT" sz="4400" b="1" dirty="0">
                <a:solidFill>
                  <a:srgbClr val="C00000"/>
                </a:solidFill>
                <a:latin typeface="Arial Narrow" panose="020B0606020202030204" pitchFamily="34" charset="0"/>
              </a:rPr>
              <a:t> </a:t>
            </a:r>
          </a:p>
        </p:txBody>
      </p:sp>
      <p:sp>
        <p:nvSpPr>
          <p:cNvPr id="69636" name="CasellaDiTesto 3">
            <a:extLst>
              <a:ext uri="{FF2B5EF4-FFF2-40B4-BE49-F238E27FC236}">
                <a16:creationId xmlns:a16="http://schemas.microsoft.com/office/drawing/2014/main" id="{783998AF-555C-DD31-71EF-924B5BF991AF}"/>
              </a:ext>
            </a:extLst>
          </p:cNvPr>
          <p:cNvSpPr txBox="1">
            <a:spLocks noChangeArrowheads="1"/>
          </p:cNvSpPr>
          <p:nvPr/>
        </p:nvSpPr>
        <p:spPr bwMode="auto">
          <a:xfrm>
            <a:off x="744279" y="1098033"/>
            <a:ext cx="3534034"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fr-FR" altLang="it-IT" sz="2800" dirty="0" err="1"/>
              <a:t>lago</a:t>
            </a:r>
            <a:r>
              <a:rPr lang="fr-FR" altLang="it-IT" sz="2800" dirty="0"/>
              <a:t>: 113 km</a:t>
            </a:r>
            <a:r>
              <a:rPr lang="fr-FR" altLang="it-IT" sz="2800" baseline="30000" dirty="0"/>
              <a:t>2</a:t>
            </a:r>
          </a:p>
          <a:p>
            <a:pPr>
              <a:spcBef>
                <a:spcPct val="0"/>
              </a:spcBef>
              <a:buFontTx/>
              <a:buNone/>
            </a:pPr>
            <a:endParaRPr lang="fr-FR" altLang="it-IT" sz="2800" dirty="0"/>
          </a:p>
          <a:p>
            <a:pPr>
              <a:spcBef>
                <a:spcPct val="0"/>
              </a:spcBef>
              <a:buFontTx/>
              <a:buNone/>
            </a:pPr>
            <a:r>
              <a:rPr lang="fr-FR" altLang="it-IT" sz="2800" dirty="0"/>
              <a:t>∙−∙−∙−∙−∙−</a:t>
            </a:r>
          </a:p>
          <a:p>
            <a:pPr>
              <a:spcBef>
                <a:spcPct val="0"/>
              </a:spcBef>
              <a:buFontTx/>
              <a:buNone/>
            </a:pPr>
            <a:r>
              <a:rPr lang="fr-FR" altLang="it-IT" sz="2800" dirty="0" err="1"/>
              <a:t>bacino</a:t>
            </a:r>
            <a:r>
              <a:rPr lang="fr-FR" altLang="it-IT" sz="2800" dirty="0"/>
              <a:t> </a:t>
            </a:r>
            <a:r>
              <a:rPr lang="fr-FR" altLang="it-IT" sz="2800" dirty="0" err="1"/>
              <a:t>imbrifero</a:t>
            </a:r>
            <a:endParaRPr lang="fr-FR" altLang="it-IT" sz="2800" dirty="0"/>
          </a:p>
          <a:p>
            <a:pPr>
              <a:spcBef>
                <a:spcPct val="0"/>
              </a:spcBef>
              <a:buFontTx/>
              <a:buNone/>
            </a:pPr>
            <a:r>
              <a:rPr lang="fr-FR" altLang="it-IT" sz="2000" dirty="0"/>
              <a:t>270 km</a:t>
            </a:r>
            <a:r>
              <a:rPr lang="fr-FR" altLang="it-IT" sz="2000" baseline="30000" dirty="0"/>
              <a:t>2</a:t>
            </a:r>
          </a:p>
          <a:p>
            <a:pPr>
              <a:spcBef>
                <a:spcPct val="0"/>
              </a:spcBef>
              <a:buFontTx/>
              <a:buNone/>
            </a:pPr>
            <a:r>
              <a:rPr lang="fr-FR" altLang="it-IT" sz="2000" dirty="0"/>
              <a:t>(</a:t>
            </a:r>
            <a:r>
              <a:rPr lang="fr-FR" altLang="it-IT" sz="2000" dirty="0" err="1"/>
              <a:t>spartiacque</a:t>
            </a:r>
            <a:r>
              <a:rPr lang="fr-FR" altLang="it-IT" sz="2000" dirty="0"/>
              <a:t>)</a:t>
            </a:r>
          </a:p>
          <a:p>
            <a:pPr>
              <a:spcBef>
                <a:spcPct val="0"/>
              </a:spcBef>
              <a:buFontTx/>
              <a:buNone/>
            </a:pPr>
            <a:r>
              <a:rPr lang="fr-FR" altLang="it-IT" sz="2800" dirty="0"/>
              <a:t>________</a:t>
            </a:r>
          </a:p>
          <a:p>
            <a:pPr>
              <a:spcBef>
                <a:spcPct val="0"/>
              </a:spcBef>
              <a:buFontTx/>
              <a:buNone/>
            </a:pPr>
            <a:endParaRPr lang="fr-FR" altLang="it-IT" sz="1000" dirty="0"/>
          </a:p>
          <a:p>
            <a:pPr>
              <a:spcBef>
                <a:spcPct val="0"/>
              </a:spcBef>
              <a:buFontTx/>
              <a:buNone/>
            </a:pPr>
            <a:r>
              <a:rPr lang="fr-FR" altLang="it-IT" sz="2800" dirty="0" err="1"/>
              <a:t>bacino</a:t>
            </a:r>
            <a:r>
              <a:rPr lang="fr-FR" altLang="it-IT" sz="2800" dirty="0"/>
              <a:t> </a:t>
            </a:r>
            <a:r>
              <a:rPr lang="fr-FR" altLang="it-IT" sz="2800" dirty="0" err="1"/>
              <a:t>idrogeologico</a:t>
            </a:r>
            <a:r>
              <a:rPr lang="fr-FR" altLang="it-IT" sz="2800" dirty="0"/>
              <a:t> </a:t>
            </a:r>
          </a:p>
          <a:p>
            <a:pPr>
              <a:spcBef>
                <a:spcPct val="0"/>
              </a:spcBef>
              <a:buFontTx/>
              <a:buNone/>
            </a:pPr>
            <a:r>
              <a:rPr lang="fr-FR" altLang="it-IT" sz="2000" dirty="0"/>
              <a:t>342 km</a:t>
            </a:r>
            <a:r>
              <a:rPr lang="fr-FR" altLang="it-IT" sz="2000" baseline="30000" dirty="0"/>
              <a:t>2</a:t>
            </a:r>
            <a:endParaRPr lang="fr-FR" altLang="it-IT" sz="2000" dirty="0"/>
          </a:p>
          <a:p>
            <a:pPr>
              <a:spcBef>
                <a:spcPct val="0"/>
              </a:spcBef>
              <a:buFontTx/>
              <a:buNone/>
            </a:pPr>
            <a:r>
              <a:rPr lang="fr-FR" altLang="it-IT" sz="3600" dirty="0"/>
              <a:t> </a:t>
            </a:r>
            <a:r>
              <a:rPr lang="fr-FR" altLang="it-IT" sz="2800" dirty="0"/>
              <a:t>    </a:t>
            </a:r>
          </a:p>
          <a:p>
            <a:pPr>
              <a:spcBef>
                <a:spcPct val="0"/>
              </a:spcBef>
              <a:buFontTx/>
              <a:buNone/>
            </a:pPr>
            <a:r>
              <a:rPr lang="fr-FR" altLang="it-IT" sz="4000" dirty="0"/>
              <a:t>       300</a:t>
            </a:r>
          </a:p>
          <a:p>
            <a:pPr>
              <a:spcBef>
                <a:spcPct val="0"/>
              </a:spcBef>
              <a:buFontTx/>
              <a:buNone/>
            </a:pPr>
            <a:r>
              <a:rPr lang="fr-FR" altLang="it-IT" sz="2400" i="1" dirty="0" err="1"/>
              <a:t>isopieze</a:t>
            </a:r>
            <a:r>
              <a:rPr lang="fr-FR" altLang="it-IT" sz="2400" i="1" dirty="0"/>
              <a:t> con quota</a:t>
            </a:r>
          </a:p>
        </p:txBody>
      </p:sp>
      <p:sp>
        <p:nvSpPr>
          <p:cNvPr id="10" name="Freccia a destra 9">
            <a:extLst>
              <a:ext uri="{FF2B5EF4-FFF2-40B4-BE49-F238E27FC236}">
                <a16:creationId xmlns:a16="http://schemas.microsoft.com/office/drawing/2014/main" id="{F46950CB-1FD3-48AA-2EAA-BB14C86C9C69}"/>
              </a:ext>
            </a:extLst>
          </p:cNvPr>
          <p:cNvSpPr/>
          <p:nvPr/>
        </p:nvSpPr>
        <p:spPr>
          <a:xfrm>
            <a:off x="4167964" y="4199057"/>
            <a:ext cx="1828800" cy="1762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 name="Freccia a destra 10">
            <a:extLst>
              <a:ext uri="{FF2B5EF4-FFF2-40B4-BE49-F238E27FC236}">
                <a16:creationId xmlns:a16="http://schemas.microsoft.com/office/drawing/2014/main" id="{61E4630F-B8FE-DB12-2034-B56D054B9CAC}"/>
              </a:ext>
            </a:extLst>
          </p:cNvPr>
          <p:cNvSpPr/>
          <p:nvPr/>
        </p:nvSpPr>
        <p:spPr>
          <a:xfrm>
            <a:off x="3556000" y="2563298"/>
            <a:ext cx="2844800" cy="1762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13" name="Connettore 1 12">
            <a:extLst>
              <a:ext uri="{FF2B5EF4-FFF2-40B4-BE49-F238E27FC236}">
                <a16:creationId xmlns:a16="http://schemas.microsoft.com/office/drawing/2014/main" id="{609310B6-0F02-C970-F040-A9F08D61C085}"/>
              </a:ext>
            </a:extLst>
          </p:cNvPr>
          <p:cNvCxnSpPr/>
          <p:nvPr/>
        </p:nvCxnSpPr>
        <p:spPr>
          <a:xfrm>
            <a:off x="1587501" y="6088063"/>
            <a:ext cx="4429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nettore 1 14">
            <a:extLst>
              <a:ext uri="{FF2B5EF4-FFF2-40B4-BE49-F238E27FC236}">
                <a16:creationId xmlns:a16="http://schemas.microsoft.com/office/drawing/2014/main" id="{685D0BF2-5F83-D8FD-732F-B8F429D6CFA9}"/>
              </a:ext>
            </a:extLst>
          </p:cNvPr>
          <p:cNvCxnSpPr/>
          <p:nvPr/>
        </p:nvCxnSpPr>
        <p:spPr>
          <a:xfrm>
            <a:off x="2424113" y="6092825"/>
            <a:ext cx="48895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asellaDiTesto 3">
            <a:extLst>
              <a:ext uri="{FF2B5EF4-FFF2-40B4-BE49-F238E27FC236}">
                <a16:creationId xmlns:a16="http://schemas.microsoft.com/office/drawing/2014/main" id="{0A90EA88-B9A2-A105-9684-1568CDC3E522}"/>
              </a:ext>
            </a:extLst>
          </p:cNvPr>
          <p:cNvSpPr txBox="1">
            <a:spLocks noChangeArrowheads="1"/>
          </p:cNvSpPr>
          <p:nvPr/>
        </p:nvSpPr>
        <p:spPr bwMode="auto">
          <a:xfrm>
            <a:off x="425303" y="797510"/>
            <a:ext cx="311534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2800" dirty="0"/>
              <a:t>L’acqua piovana, nel settore a monte, penetra nel terreno e, trovandosi ad un livello più alto, piano piano percola nel terreno verso il lago, creando sia sorgenti subaeree che subacquee. </a:t>
            </a:r>
          </a:p>
        </p:txBody>
      </p:sp>
      <p:pic>
        <p:nvPicPr>
          <p:cNvPr id="4" name="Picture 4">
            <a:extLst>
              <a:ext uri="{FF2B5EF4-FFF2-40B4-BE49-F238E27FC236}">
                <a16:creationId xmlns:a16="http://schemas.microsoft.com/office/drawing/2014/main" id="{37FE1BFC-D02E-6FD8-12DE-9858C66028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518810" y="233916"/>
            <a:ext cx="8559778" cy="6422065"/>
          </a:xfrm>
          <a:prstGeom prst="rect">
            <a:avLst/>
          </a:prstGeom>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opertina2">
            <a:extLst>
              <a:ext uri="{FF2B5EF4-FFF2-40B4-BE49-F238E27FC236}">
                <a16:creationId xmlns:a16="http://schemas.microsoft.com/office/drawing/2014/main" id="{BF7F020B-1B3C-7381-AA20-BD99B89ED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5790"/>
          <a:stretch>
            <a:fillRect/>
          </a:stretch>
        </p:blipFill>
        <p:spPr bwMode="auto">
          <a:xfrm>
            <a:off x="84668" y="55858"/>
            <a:ext cx="8974272" cy="6746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 Box 3">
            <a:extLst>
              <a:ext uri="{FF2B5EF4-FFF2-40B4-BE49-F238E27FC236}">
                <a16:creationId xmlns:a16="http://schemas.microsoft.com/office/drawing/2014/main" id="{DB64AC99-46FF-7008-2ECD-E45FA9FCE6E2}"/>
              </a:ext>
            </a:extLst>
          </p:cNvPr>
          <p:cNvSpPr txBox="1">
            <a:spLocks noChangeArrowheads="1"/>
          </p:cNvSpPr>
          <p:nvPr/>
        </p:nvSpPr>
        <p:spPr bwMode="auto">
          <a:xfrm>
            <a:off x="338285" y="5901183"/>
            <a:ext cx="4572000" cy="466725"/>
          </a:xfrm>
          <a:prstGeom prst="rect">
            <a:avLst/>
          </a:prstGeom>
          <a:solidFill>
            <a:schemeClr val="accent1"/>
          </a:solidFill>
          <a:ln w="9525">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it-IT" altLang="it-IT" sz="2400" b="1"/>
              <a:t>Emissario del lago di Bolsena</a:t>
            </a:r>
          </a:p>
        </p:txBody>
      </p:sp>
      <p:sp>
        <p:nvSpPr>
          <p:cNvPr id="3" name="CasellaDiTesto 2">
            <a:extLst>
              <a:ext uri="{FF2B5EF4-FFF2-40B4-BE49-F238E27FC236}">
                <a16:creationId xmlns:a16="http://schemas.microsoft.com/office/drawing/2014/main" id="{A661A1CC-8CB3-7B61-E27A-120ECA0DD032}"/>
              </a:ext>
            </a:extLst>
          </p:cNvPr>
          <p:cNvSpPr txBox="1"/>
          <p:nvPr/>
        </p:nvSpPr>
        <p:spPr>
          <a:xfrm>
            <a:off x="9314121" y="637953"/>
            <a:ext cx="2286000" cy="4893647"/>
          </a:xfrm>
          <a:prstGeom prst="rect">
            <a:avLst/>
          </a:prstGeom>
          <a:noFill/>
        </p:spPr>
        <p:txBody>
          <a:bodyPr wrap="square" rtlCol="0">
            <a:spAutoFit/>
          </a:bodyPr>
          <a:lstStyle/>
          <a:p>
            <a:r>
              <a:rPr lang="it-IT" sz="2400" dirty="0"/>
              <a:t>Attraverso il piccolo bacino di raccolta, giunge poca acqua al Lago.</a:t>
            </a:r>
          </a:p>
          <a:p>
            <a:endParaRPr lang="it-IT" sz="2400" dirty="0"/>
          </a:p>
          <a:p>
            <a:r>
              <a:rPr lang="it-IT" sz="2400" dirty="0"/>
              <a:t>Anche l’emissario Marta è un piccolo fiume che fa defluire poca acqua dal Lago.</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47055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sp>
        <p:nvSpPr>
          <p:cNvPr id="4" name="CasellaDiTesto 2">
            <a:extLst>
              <a:ext uri="{FF2B5EF4-FFF2-40B4-BE49-F238E27FC236}">
                <a16:creationId xmlns:a16="http://schemas.microsoft.com/office/drawing/2014/main" id="{FAB6C148-F052-FF67-1747-9D9D0C888EE9}"/>
              </a:ext>
            </a:extLst>
          </p:cNvPr>
          <p:cNvSpPr txBox="1">
            <a:spLocks noChangeArrowheads="1"/>
          </p:cNvSpPr>
          <p:nvPr/>
        </p:nvSpPr>
        <p:spPr bwMode="auto">
          <a:xfrm>
            <a:off x="540357" y="3886666"/>
            <a:ext cx="1131636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2400" dirty="0"/>
              <a:t>Poca acqua in entrata e poca in uscita causano un </a:t>
            </a:r>
            <a:r>
              <a:rPr lang="it-IT" altLang="it-IT" sz="2400" u="sng" dirty="0"/>
              <a:t>tempo di ricambio LUNGHISSIMO</a:t>
            </a:r>
            <a:r>
              <a:rPr lang="it-IT" altLang="it-IT" sz="2400" dirty="0"/>
              <a:t>, aumentato, a causa dei prelievi, a circa 300 anni. </a:t>
            </a:r>
          </a:p>
          <a:p>
            <a:pPr>
              <a:spcBef>
                <a:spcPct val="0"/>
              </a:spcBef>
              <a:buFontTx/>
              <a:buNone/>
            </a:pPr>
            <a:r>
              <a:rPr lang="it-IT" altLang="it-IT" sz="2400" dirty="0"/>
              <a:t>Questo rende il Lago di Bolsena </a:t>
            </a:r>
            <a:r>
              <a:rPr lang="it-IT" altLang="it-IT" sz="2400" b="1" dirty="0">
                <a:solidFill>
                  <a:schemeClr val="accent6">
                    <a:lumMod val="75000"/>
                  </a:schemeClr>
                </a:solidFill>
              </a:rPr>
              <a:t>sensibile e vulnerabile</a:t>
            </a:r>
            <a:r>
              <a:rPr lang="it-IT" altLang="it-IT" sz="2400" dirty="0"/>
              <a:t>. Così si definiscono i laghi con un tempo di ricambio superiore ai 25 anni.</a:t>
            </a:r>
          </a:p>
          <a:p>
            <a:pPr>
              <a:spcBef>
                <a:spcPct val="0"/>
              </a:spcBef>
              <a:buFontTx/>
              <a:buNone/>
            </a:pPr>
            <a:r>
              <a:rPr lang="it-IT" altLang="it-IT" sz="2400" dirty="0"/>
              <a:t>Aumentare ancora i prelievi significa far sparire la parte iniziale del fiume Marta ed abbassare il livello del Lago, annullando del tutto il tempo di ricambio. </a:t>
            </a:r>
          </a:p>
          <a:p>
            <a:pPr>
              <a:spcBef>
                <a:spcPct val="0"/>
              </a:spcBef>
              <a:buFontTx/>
              <a:buNone/>
            </a:pPr>
            <a:r>
              <a:rPr lang="it-IT" altLang="it-IT" sz="2400" dirty="0"/>
              <a:t>La conseguenza è che </a:t>
            </a:r>
            <a:r>
              <a:rPr lang="it-IT" altLang="it-IT" sz="2400" u="sng" dirty="0"/>
              <a:t>tutto quello che entra nel lago vi rimarrà per sempre</a:t>
            </a:r>
            <a:r>
              <a:rPr lang="it-IT" altLang="it-IT" sz="2400" dirty="0"/>
              <a:t>.</a:t>
            </a:r>
          </a:p>
        </p:txBody>
      </p:sp>
      <p:sp>
        <p:nvSpPr>
          <p:cNvPr id="8" name="CasellaDiTesto 7">
            <a:extLst>
              <a:ext uri="{FF2B5EF4-FFF2-40B4-BE49-F238E27FC236}">
                <a16:creationId xmlns:a16="http://schemas.microsoft.com/office/drawing/2014/main" id="{5B959653-812D-6828-D5A6-2920FD44D08D}"/>
              </a:ext>
            </a:extLst>
          </p:cNvPr>
          <p:cNvSpPr txBox="1"/>
          <p:nvPr/>
        </p:nvSpPr>
        <p:spPr>
          <a:xfrm>
            <a:off x="15653364" y="817264"/>
            <a:ext cx="610294" cy="366413"/>
          </a:xfrm>
          <a:prstGeom prst="rect">
            <a:avLst/>
          </a:prstGeom>
          <a:noFill/>
        </p:spPr>
        <p:txBody>
          <a:bodyPr wrap="square" rtlCol="0">
            <a:spAutoFit/>
          </a:bodyPr>
          <a:lstStyle/>
          <a:p>
            <a:endParaRPr lang="it-IT" dirty="0"/>
          </a:p>
        </p:txBody>
      </p:sp>
      <p:pic>
        <p:nvPicPr>
          <p:cNvPr id="37892" name="Picture 4" descr="Centro Sill Shop - Cartello simbolo pericolo generico | Segnaletica Centro  Sill">
            <a:extLst>
              <a:ext uri="{FF2B5EF4-FFF2-40B4-BE49-F238E27FC236}">
                <a16:creationId xmlns:a16="http://schemas.microsoft.com/office/drawing/2014/main" id="{1A2CBF7C-99C1-6A40-5622-DC0EF3C5D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4882" y="3429000"/>
            <a:ext cx="1160494" cy="1160494"/>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2">
            <a:extLst>
              <a:ext uri="{FF2B5EF4-FFF2-40B4-BE49-F238E27FC236}">
                <a16:creationId xmlns:a16="http://schemas.microsoft.com/office/drawing/2014/main" id="{4DC6F251-8204-6428-5A63-93C0D4D0C77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167" b="21672"/>
          <a:stretch/>
        </p:blipFill>
        <p:spPr bwMode="auto">
          <a:xfrm>
            <a:off x="2357610" y="425908"/>
            <a:ext cx="7084210" cy="346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06043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sp>
        <p:nvSpPr>
          <p:cNvPr id="2" name="Segnaposto contenuto 2">
            <a:extLst>
              <a:ext uri="{FF2B5EF4-FFF2-40B4-BE49-F238E27FC236}">
                <a16:creationId xmlns:a16="http://schemas.microsoft.com/office/drawing/2014/main" id="{3A395295-DCDB-E876-E3CB-499ADFC30BB5}"/>
              </a:ext>
            </a:extLst>
          </p:cNvPr>
          <p:cNvSpPr txBox="1">
            <a:spLocks/>
          </p:cNvSpPr>
          <p:nvPr/>
        </p:nvSpPr>
        <p:spPr>
          <a:xfrm>
            <a:off x="323850" y="476250"/>
            <a:ext cx="11532870" cy="5689600"/>
          </a:xfrm>
          <a:prstGeom prst="rect">
            <a:avLst/>
          </a:prstGeom>
        </p:spPr>
        <p:txBody>
          <a:bodyPr/>
          <a:lst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lgn="ctr">
              <a:buFontTx/>
              <a:buNone/>
              <a:defRPr/>
            </a:pPr>
            <a:r>
              <a:rPr lang="it-IT" altLang="it-IT" sz="3600" b="1" dirty="0">
                <a:solidFill>
                  <a:schemeClr val="accent6">
                    <a:lumMod val="50000"/>
                  </a:schemeClr>
                </a:solidFill>
              </a:rPr>
              <a:t>Si comprende quindi la necessità di tutelare </a:t>
            </a:r>
            <a:r>
              <a:rPr lang="it-IT" altLang="it-IT" sz="3600" b="1" dirty="0">
                <a:solidFill>
                  <a:srgbClr val="C00000"/>
                </a:solidFill>
              </a:rPr>
              <a:t>la qualità delle acque</a:t>
            </a:r>
            <a:r>
              <a:rPr lang="it-IT" altLang="it-IT" sz="3600" b="1" dirty="0">
                <a:solidFill>
                  <a:schemeClr val="accent6">
                    <a:lumMod val="50000"/>
                  </a:schemeClr>
                </a:solidFill>
              </a:rPr>
              <a:t> del lago e delle falde acquifere del nostro territorio. </a:t>
            </a:r>
            <a:r>
              <a:rPr lang="it-IT" altLang="it-IT" sz="3600" b="1" dirty="0">
                <a:solidFill>
                  <a:srgbClr val="C00000"/>
                </a:solidFill>
              </a:rPr>
              <a:t>L’agricoltura biologica</a:t>
            </a:r>
            <a:r>
              <a:rPr lang="it-IT" altLang="it-IT" sz="3600" b="1" dirty="0">
                <a:solidFill>
                  <a:schemeClr val="accent6">
                    <a:lumMod val="50000"/>
                  </a:schemeClr>
                </a:solidFill>
              </a:rPr>
              <a:t>, promossa dal </a:t>
            </a:r>
            <a:r>
              <a:rPr lang="it-IT" altLang="it-IT" sz="3600" b="1" dirty="0" err="1">
                <a:solidFill>
                  <a:srgbClr val="C00000"/>
                </a:solidFill>
              </a:rPr>
              <a:t>Biodistretto</a:t>
            </a:r>
            <a:r>
              <a:rPr lang="it-IT" altLang="it-IT" sz="3600" b="1" dirty="0">
                <a:solidFill>
                  <a:srgbClr val="C00000"/>
                </a:solidFill>
              </a:rPr>
              <a:t> Lago di Bolsena</a:t>
            </a:r>
            <a:r>
              <a:rPr lang="it-IT" altLang="it-IT" sz="3600" b="1" dirty="0">
                <a:solidFill>
                  <a:schemeClr val="accent6">
                    <a:lumMod val="50000"/>
                  </a:schemeClr>
                </a:solidFill>
              </a:rPr>
              <a:t>, si ripropone un utilizzo sano delle risorse a vantaggio della salute dell’ambiente e dei suoi abitanti. Tutelare la qualità delle acque, in un periodo di riscaldamento globale in cui </a:t>
            </a:r>
            <a:r>
              <a:rPr lang="it-IT" altLang="it-IT" sz="3600" b="1">
                <a:solidFill>
                  <a:schemeClr val="accent6">
                    <a:lumMod val="50000"/>
                  </a:schemeClr>
                </a:solidFill>
              </a:rPr>
              <a:t>l’acqua buona e non </a:t>
            </a:r>
            <a:r>
              <a:rPr lang="it-IT" altLang="it-IT" sz="3600" b="1" dirty="0">
                <a:solidFill>
                  <a:schemeClr val="accent6">
                    <a:lumMod val="50000"/>
                  </a:schemeClr>
                </a:solidFill>
              </a:rPr>
              <a:t>degradata sarà sempre più rara, sta diventando un imperativo di cui bisogna avere consapevolezza.</a:t>
            </a:r>
          </a:p>
          <a:p>
            <a:pPr>
              <a:defRPr/>
            </a:pPr>
            <a:endParaRPr lang="it-IT" b="1" dirty="0">
              <a:solidFill>
                <a:schemeClr val="accent6">
                  <a:lumMod val="50000"/>
                </a:schemeClr>
              </a:solidFill>
            </a:endParaRPr>
          </a:p>
        </p:txBody>
      </p:sp>
    </p:spTree>
    <p:extLst>
      <p:ext uri="{BB962C8B-B14F-4D97-AF65-F5344CB8AC3E}">
        <p14:creationId xmlns:p14="http://schemas.microsoft.com/office/powerpoint/2010/main" val="695993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pic>
        <p:nvPicPr>
          <p:cNvPr id="3" name="Immagine 2">
            <a:extLst>
              <a:ext uri="{FF2B5EF4-FFF2-40B4-BE49-F238E27FC236}">
                <a16:creationId xmlns:a16="http://schemas.microsoft.com/office/drawing/2014/main" id="{1EC6B34A-442F-C6BA-D572-273ED69A660E}"/>
              </a:ext>
            </a:extLst>
          </p:cNvPr>
          <p:cNvPicPr>
            <a:picLocks noChangeAspect="1"/>
          </p:cNvPicPr>
          <p:nvPr/>
        </p:nvPicPr>
        <p:blipFill>
          <a:blip r:embed="rId3"/>
          <a:stretch>
            <a:fillRect/>
          </a:stretch>
        </p:blipFill>
        <p:spPr>
          <a:xfrm>
            <a:off x="4442922" y="723196"/>
            <a:ext cx="3306156" cy="19290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CasellaDiTesto 3">
            <a:extLst>
              <a:ext uri="{FF2B5EF4-FFF2-40B4-BE49-F238E27FC236}">
                <a16:creationId xmlns:a16="http://schemas.microsoft.com/office/drawing/2014/main" id="{95A5586B-0B81-26B6-D603-4EE67002B283}"/>
              </a:ext>
            </a:extLst>
          </p:cNvPr>
          <p:cNvSpPr txBox="1"/>
          <p:nvPr/>
        </p:nvSpPr>
        <p:spPr>
          <a:xfrm>
            <a:off x="547370" y="3328577"/>
            <a:ext cx="11074016" cy="1754326"/>
          </a:xfrm>
          <a:prstGeom prst="rect">
            <a:avLst/>
          </a:prstGeom>
          <a:noFill/>
          <a:ln w="76200">
            <a:solidFill>
              <a:srgbClr val="92D050"/>
            </a:solidFill>
          </a:ln>
        </p:spPr>
        <p:txBody>
          <a:bodyPr wrap="square">
            <a:spAutoFit/>
          </a:bodyPr>
          <a:lstStyle/>
          <a:p>
            <a:pPr algn="ctr">
              <a:defRPr/>
            </a:pPr>
            <a:r>
              <a:rPr lang="it-IT" sz="5400" b="1" dirty="0">
                <a:solidFill>
                  <a:srgbClr val="FFFF00"/>
                </a:solidFill>
                <a:effectLst>
                  <a:outerShdw blurRad="38100" dist="38100" dir="2700000" algn="tl">
                    <a:srgbClr val="000000">
                      <a:alpha val="43137"/>
                    </a:srgbClr>
                  </a:outerShdw>
                </a:effectLst>
              </a:rPr>
              <a:t>Il </a:t>
            </a:r>
            <a:r>
              <a:rPr lang="it-IT" sz="5400" b="1" dirty="0" err="1">
                <a:solidFill>
                  <a:srgbClr val="FFFF00"/>
                </a:solidFill>
                <a:effectLst>
                  <a:outerShdw blurRad="38100" dist="38100" dir="2700000" algn="tl">
                    <a:srgbClr val="000000">
                      <a:alpha val="43137"/>
                    </a:srgbClr>
                  </a:outerShdw>
                </a:effectLst>
              </a:rPr>
              <a:t>Biodistretto</a:t>
            </a:r>
            <a:r>
              <a:rPr lang="it-IT" sz="5400" b="1" dirty="0">
                <a:solidFill>
                  <a:srgbClr val="FFFF00"/>
                </a:solidFill>
                <a:effectLst>
                  <a:outerShdw blurRad="38100" dist="38100" dir="2700000" algn="tl">
                    <a:srgbClr val="000000">
                      <a:alpha val="43137"/>
                    </a:srgbClr>
                  </a:outerShdw>
                </a:effectLst>
              </a:rPr>
              <a:t> Lago di Bolsena rappresenta una grande opportunità</a:t>
            </a:r>
          </a:p>
        </p:txBody>
      </p:sp>
      <p:sp>
        <p:nvSpPr>
          <p:cNvPr id="5" name="CasellaDiTesto 4">
            <a:extLst>
              <a:ext uri="{FF2B5EF4-FFF2-40B4-BE49-F238E27FC236}">
                <a16:creationId xmlns:a16="http://schemas.microsoft.com/office/drawing/2014/main" id="{F650F666-EB58-AB1A-AE0D-7FEB571B121E}"/>
              </a:ext>
            </a:extLst>
          </p:cNvPr>
          <p:cNvSpPr txBox="1"/>
          <p:nvPr/>
        </p:nvSpPr>
        <p:spPr>
          <a:xfrm>
            <a:off x="5186916" y="5750083"/>
            <a:ext cx="1818168" cy="769441"/>
          </a:xfrm>
          <a:prstGeom prst="rect">
            <a:avLst/>
          </a:prstGeom>
          <a:noFill/>
        </p:spPr>
        <p:txBody>
          <a:bodyPr wrap="square" rtlCol="0">
            <a:spAutoFit/>
          </a:bodyPr>
          <a:lstStyle/>
          <a:p>
            <a:pPr algn="ctr"/>
            <a:r>
              <a:rPr lang="it-IT" sz="4400" dirty="0">
                <a:solidFill>
                  <a:srgbClr val="FF0000"/>
                </a:solidFill>
              </a:rPr>
              <a:t>FINE</a:t>
            </a:r>
          </a:p>
        </p:txBody>
      </p:sp>
    </p:spTree>
    <p:extLst>
      <p:ext uri="{BB962C8B-B14F-4D97-AF65-F5344CB8AC3E}">
        <p14:creationId xmlns:p14="http://schemas.microsoft.com/office/powerpoint/2010/main" val="17829786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RegularSeedLeftStep">
      <a:dk1>
        <a:srgbClr val="000000"/>
      </a:dk1>
      <a:lt1>
        <a:srgbClr val="FFFFFF"/>
      </a:lt1>
      <a:dk2>
        <a:srgbClr val="412D24"/>
      </a:dk2>
      <a:lt2>
        <a:srgbClr val="E8E2E8"/>
      </a:lt2>
      <a:accent1>
        <a:srgbClr val="27B821"/>
      </a:accent1>
      <a:accent2>
        <a:srgbClr val="5DB414"/>
      </a:accent2>
      <a:accent3>
        <a:srgbClr val="98A91E"/>
      </a:accent3>
      <a:accent4>
        <a:srgbClr val="CF9917"/>
      </a:accent4>
      <a:accent5>
        <a:srgbClr val="E76029"/>
      </a:accent5>
      <a:accent6>
        <a:srgbClr val="D5172F"/>
      </a:accent6>
      <a:hlink>
        <a:srgbClr val="BD49C2"/>
      </a:hlink>
      <a:folHlink>
        <a:srgbClr val="7F7F7F"/>
      </a:folHlink>
    </a:clrScheme>
    <a:fontScheme name="Savon">
      <a:majorFont>
        <a:latin typeface="Century School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nalogousFromRegularSeedLeftStep">
    <a:dk1>
      <a:srgbClr val="000000"/>
    </a:dk1>
    <a:lt1>
      <a:srgbClr val="FFFFFF"/>
    </a:lt1>
    <a:dk2>
      <a:srgbClr val="412D24"/>
    </a:dk2>
    <a:lt2>
      <a:srgbClr val="E8E2E8"/>
    </a:lt2>
    <a:accent1>
      <a:srgbClr val="27B821"/>
    </a:accent1>
    <a:accent2>
      <a:srgbClr val="5DB414"/>
    </a:accent2>
    <a:accent3>
      <a:srgbClr val="98A91E"/>
    </a:accent3>
    <a:accent4>
      <a:srgbClr val="CF9917"/>
    </a:accent4>
    <a:accent5>
      <a:srgbClr val="E76029"/>
    </a:accent5>
    <a:accent6>
      <a:srgbClr val="D5172F"/>
    </a:accent6>
    <a:hlink>
      <a:srgbClr val="BD49C2"/>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
  <TotalTime>660</TotalTime>
  <Words>2712</Words>
  <Application>Microsoft Office PowerPoint</Application>
  <PresentationFormat>Widescreen</PresentationFormat>
  <Paragraphs>246</Paragraphs>
  <Slides>53</Slides>
  <Notes>37</Notes>
  <HiddenSlides>0</HiddenSlides>
  <MMClips>0</MMClips>
  <ScaleCrop>false</ScaleCrop>
  <HeadingPairs>
    <vt:vector size="6" baseType="variant">
      <vt:variant>
        <vt:lpstr>Caratteri utilizzati</vt:lpstr>
      </vt:variant>
      <vt:variant>
        <vt:i4>14</vt:i4>
      </vt:variant>
      <vt:variant>
        <vt:lpstr>Tema</vt:lpstr>
      </vt:variant>
      <vt:variant>
        <vt:i4>1</vt:i4>
      </vt:variant>
      <vt:variant>
        <vt:lpstr>Titoli diapositive</vt:lpstr>
      </vt:variant>
      <vt:variant>
        <vt:i4>53</vt:i4>
      </vt:variant>
    </vt:vector>
  </HeadingPairs>
  <TitlesOfParts>
    <vt:vector size="68" baseType="lpstr">
      <vt:lpstr>Arial</vt:lpstr>
      <vt:lpstr>Arial Black</vt:lpstr>
      <vt:lpstr>Arial Narrow</vt:lpstr>
      <vt:lpstr>Benguiat Bk BT</vt:lpstr>
      <vt:lpstr>Book Antiqua</vt:lpstr>
      <vt:lpstr>Bookman Old Style</vt:lpstr>
      <vt:lpstr>Calibri</vt:lpstr>
      <vt:lpstr>Century Schoolbook</vt:lpstr>
      <vt:lpstr>Franklin Gothic Book</vt:lpstr>
      <vt:lpstr>Franklin Gothic Medium</vt:lpstr>
      <vt:lpstr>Garamond</vt:lpstr>
      <vt:lpstr>Math C</vt:lpstr>
      <vt:lpstr>Times New Roman</vt:lpstr>
      <vt:lpstr>Wingdings</vt:lpstr>
      <vt:lpstr>SavonVTI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TERRITORIO DEL BIODISTRETTO E  I SUOI ANTICHI ABITANTI</vt:lpstr>
      <vt:lpstr>Presentazione standard di PowerPoint</vt:lpstr>
      <vt:lpstr>Presentazione standard di PowerPoint</vt:lpstr>
      <vt:lpstr>  Utensili paleolitici e neolitici (Cornos, Marta)</vt:lpstr>
      <vt:lpstr>Presentazione standard di PowerPoint</vt:lpstr>
      <vt:lpstr>Presentazione standard di PowerPoint</vt:lpstr>
      <vt:lpstr>Presentazione standard di PowerPoint</vt:lpstr>
      <vt:lpstr>Sarcofago etrusco</vt:lpstr>
      <vt:lpstr>Presentazione standard di PowerPoint</vt:lpstr>
      <vt:lpstr>Presentazione standard di PowerPoint</vt:lpstr>
      <vt:lpstr>Presentazione standard di PowerPoint</vt:lpstr>
      <vt:lpstr>Necropoli di Centocamere</vt:lpstr>
      <vt:lpstr>  Tomba etrusca “della sfinge”, necropoli dell’Osteria di Vulci</vt:lpstr>
      <vt:lpstr>Un’antica divisione: Ducato di Castro e Santa Sede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Nelson mandela</dc:title>
  <dc:creator>Rosella</dc:creator>
  <cp:lastModifiedBy>rodiste@libero.it</cp:lastModifiedBy>
  <cp:revision>36</cp:revision>
  <dcterms:created xsi:type="dcterms:W3CDTF">2020-05-08T12:47:49Z</dcterms:created>
  <dcterms:modified xsi:type="dcterms:W3CDTF">2022-08-29T14:18:07Z</dcterms:modified>
</cp:coreProperties>
</file>